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906" r:id="rId1"/>
  </p:sldMasterIdLst>
  <p:notesMasterIdLst>
    <p:notesMasterId r:id="rId44"/>
  </p:notesMasterIdLst>
  <p:handoutMasterIdLst>
    <p:handoutMasterId r:id="rId45"/>
  </p:handoutMasterIdLst>
  <p:sldIdLst>
    <p:sldId id="298" r:id="rId2"/>
    <p:sldId id="309" r:id="rId3"/>
    <p:sldId id="310" r:id="rId4"/>
    <p:sldId id="311" r:id="rId5"/>
    <p:sldId id="312" r:id="rId6"/>
    <p:sldId id="313" r:id="rId7"/>
    <p:sldId id="314" r:id="rId8"/>
    <p:sldId id="328" r:id="rId9"/>
    <p:sldId id="315" r:id="rId10"/>
    <p:sldId id="323" r:id="rId11"/>
    <p:sldId id="326" r:id="rId12"/>
    <p:sldId id="325" r:id="rId13"/>
    <p:sldId id="327" r:id="rId14"/>
    <p:sldId id="324" r:id="rId15"/>
    <p:sldId id="329" r:id="rId16"/>
    <p:sldId id="317" r:id="rId17"/>
    <p:sldId id="382" r:id="rId18"/>
    <p:sldId id="383" r:id="rId19"/>
    <p:sldId id="384" r:id="rId20"/>
    <p:sldId id="385" r:id="rId21"/>
    <p:sldId id="386" r:id="rId22"/>
    <p:sldId id="387" r:id="rId23"/>
    <p:sldId id="389" r:id="rId24"/>
    <p:sldId id="390" r:id="rId25"/>
    <p:sldId id="391" r:id="rId26"/>
    <p:sldId id="388" r:id="rId27"/>
    <p:sldId id="392" r:id="rId28"/>
    <p:sldId id="393" r:id="rId29"/>
    <p:sldId id="396" r:id="rId30"/>
    <p:sldId id="397" r:id="rId31"/>
    <p:sldId id="398" r:id="rId32"/>
    <p:sldId id="395" r:id="rId33"/>
    <p:sldId id="399" r:id="rId34"/>
    <p:sldId id="400" r:id="rId35"/>
    <p:sldId id="401" r:id="rId36"/>
    <p:sldId id="394" r:id="rId37"/>
    <p:sldId id="402" r:id="rId38"/>
    <p:sldId id="403" r:id="rId39"/>
    <p:sldId id="404" r:id="rId40"/>
    <p:sldId id="405" r:id="rId41"/>
    <p:sldId id="407" r:id="rId42"/>
    <p:sldId id="296" r:id="rId43"/>
  </p:sldIdLst>
  <p:sldSz cx="9144000" cy="6858000" type="screen4x3"/>
  <p:notesSz cx="6858000" cy="9144000"/>
  <p:defaultTextStyle>
    <a:defPPr>
      <a:defRPr lang="de-DE"/>
    </a:defPPr>
    <a:lvl1pPr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67B1"/>
    <a:srgbClr val="00566B"/>
    <a:srgbClr val="00568C"/>
    <a:srgbClr val="00549F"/>
    <a:srgbClr val="5D707E"/>
    <a:srgbClr val="4C4C4C"/>
    <a:srgbClr val="00488E"/>
    <a:srgbClr val="D3D9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9" autoAdjust="0"/>
    <p:restoredTop sz="90929" autoAdjust="0"/>
  </p:normalViewPr>
  <p:slideViewPr>
    <p:cSldViewPr>
      <p:cViewPr varScale="1">
        <p:scale>
          <a:sx n="86" d="100"/>
          <a:sy n="86" d="100"/>
        </p:scale>
        <p:origin x="1382"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55" d="100"/>
          <a:sy n="55" d="100"/>
        </p:scale>
        <p:origin x="288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tLang="zh-CN" dirty="0"/>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7914F-2441-4E27-8174-26C8EE802EB9}" type="datetimeFigureOut">
              <a:rPr lang="de-DE" smtClean="0"/>
              <a:pPr/>
              <a:t>04.09.2019</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ltLang="zh-CN" dirty="0"/>
              <a:t>Title of the talk</a:t>
            </a:r>
          </a:p>
          <a:p>
            <a:r>
              <a:rPr lang="en-US" altLang="zh-CN" dirty="0"/>
              <a:t>Your Name  | BCRC @ </a:t>
            </a:r>
            <a:r>
              <a:rPr lang="en-US" altLang="zh-CN" dirty="0" err="1"/>
              <a:t>Fudan</a:t>
            </a:r>
            <a:r>
              <a:rPr lang="en-US" altLang="zh-CN" dirty="0"/>
              <a:t> University </a:t>
            </a:r>
            <a:endParaRPr lang="de-DE" altLang="zh-CN" dirty="0"/>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1A65CEF-8406-4B99-A9F8-DE4EC2084015}" type="slidenum">
              <a:rPr lang="de-DE" smtClean="0"/>
              <a:pPr/>
              <a:t>‹#›</a:t>
            </a:fld>
            <a:endParaRPr lang="de-DE" dirty="0"/>
          </a:p>
        </p:txBody>
      </p:sp>
    </p:spTree>
    <p:extLst>
      <p:ext uri="{BB962C8B-B14F-4D97-AF65-F5344CB8AC3E}">
        <p14:creationId xmlns:p14="http://schemas.microsoft.com/office/powerpoint/2010/main" val="408961132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pPr>
              <a:defRPr/>
            </a:pPr>
            <a:endParaRPr lang="de-DE" dirty="0"/>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endParaRPr lang="de-DE" noProof="0" dirty="0"/>
          </a:p>
        </p:txBody>
      </p:sp>
      <p:sp>
        <p:nvSpPr>
          <p:cNvPr id="5126" name="Rectangle 6"/>
          <p:cNvSpPr>
            <a:spLocks noGrp="1" noChangeArrowheads="1"/>
          </p:cNvSpPr>
          <p:nvPr>
            <p:ph type="ftr" sz="quarter" idx="4"/>
          </p:nvPr>
        </p:nvSpPr>
        <p:spPr bwMode="auto">
          <a:xfrm>
            <a:off x="0" y="8686800"/>
            <a:ext cx="3573016"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pPr>
              <a:defRPr/>
            </a:pPr>
            <a:r>
              <a:rPr lang="de-DE" altLang="zh-CN" dirty="0"/>
              <a:t>Title of the talk</a:t>
            </a:r>
            <a:br>
              <a:rPr lang="de-DE" altLang="zh-CN" dirty="0"/>
            </a:br>
            <a:r>
              <a:rPr lang="de-DE" altLang="zh-CN" dirty="0">
                <a:solidFill>
                  <a:schemeClr val="tx1"/>
                </a:solidFill>
              </a:rPr>
              <a:t>Your Name | </a:t>
            </a:r>
            <a:r>
              <a:rPr lang="en-US" altLang="zh-CN" dirty="0">
                <a:solidFill>
                  <a:schemeClr val="tx1"/>
                </a:solidFill>
              </a:rPr>
              <a:t>BCRC @ </a:t>
            </a:r>
            <a:r>
              <a:rPr lang="en-US" altLang="zh-CN" dirty="0" err="1">
                <a:solidFill>
                  <a:schemeClr val="tx1"/>
                </a:solidFill>
              </a:rPr>
              <a:t>Fudan</a:t>
            </a:r>
            <a:r>
              <a:rPr lang="en-US" altLang="zh-CN" dirty="0">
                <a:solidFill>
                  <a:schemeClr val="tx1"/>
                </a:solidFill>
              </a:rPr>
              <a:t> University</a:t>
            </a:r>
            <a:endParaRPr lang="de-DE" altLang="zh-CN" dirty="0">
              <a:solidFill>
                <a:schemeClr val="tx1"/>
              </a:solidFill>
            </a:endParaRPr>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pPr>
              <a:defRPr/>
            </a:pPr>
            <a:fld id="{1A21ACD7-A206-4770-81B8-A7AF2E4964E0}" type="slidenum">
              <a:rPr lang="de-DE"/>
              <a:pPr>
                <a:defRPr/>
              </a:pPr>
              <a:t>‹#›</a:t>
            </a:fld>
            <a:endParaRPr lang="de-DE"/>
          </a:p>
        </p:txBody>
      </p:sp>
    </p:spTree>
    <p:extLst>
      <p:ext uri="{BB962C8B-B14F-4D97-AF65-F5344CB8AC3E}">
        <p14:creationId xmlns:p14="http://schemas.microsoft.com/office/powerpoint/2010/main" val="3387007097"/>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053952" y="1700808"/>
            <a:ext cx="6406480" cy="1296144"/>
          </a:xfrm>
        </p:spPr>
        <p:txBody>
          <a:bodyPr/>
          <a:lstStyle>
            <a:lvl1pPr>
              <a:defRPr sz="3200"/>
            </a:lvl1pPr>
          </a:lstStyle>
          <a:p>
            <a:r>
              <a:rPr lang="zh-CN" altLang="en-US"/>
              <a:t>单击此处编辑母版标题样式</a:t>
            </a:r>
            <a:endParaRPr lang="de-DE" dirty="0"/>
          </a:p>
        </p:txBody>
      </p:sp>
      <p:sp>
        <p:nvSpPr>
          <p:cNvPr id="4099" name="Rectangle 3"/>
          <p:cNvSpPr>
            <a:spLocks noGrp="1" noChangeArrowheads="1"/>
          </p:cNvSpPr>
          <p:nvPr>
            <p:ph type="subTitle" idx="1"/>
          </p:nvPr>
        </p:nvSpPr>
        <p:spPr>
          <a:xfrm>
            <a:off x="2051720" y="3356992"/>
            <a:ext cx="6406480" cy="1296144"/>
          </a:xfrm>
        </p:spPr>
        <p:txBody>
          <a:bodyPr/>
          <a:lstStyle>
            <a:lvl1pPr marL="0" indent="0">
              <a:buFont typeface="Wingdings" pitchFamily="1" charset="2"/>
              <a:buNone/>
              <a:defRPr sz="1400"/>
            </a:lvl1pPr>
          </a:lstStyle>
          <a:p>
            <a:r>
              <a:rPr lang="zh-CN" altLang="en-US"/>
              <a:t>单击以编辑母版副标题样式</a:t>
            </a:r>
            <a:endParaRPr lang="de-DE" dirty="0"/>
          </a:p>
        </p:txBody>
      </p:sp>
      <p:cxnSp>
        <p:nvCxnSpPr>
          <p:cNvPr id="21" name="Gerade Verbindung 20"/>
          <p:cNvCxnSpPr/>
          <p:nvPr userDrawn="1"/>
        </p:nvCxnSpPr>
        <p:spPr bwMode="auto">
          <a:xfrm>
            <a:off x="4576359" y="921420"/>
            <a:ext cx="3884074" cy="0"/>
          </a:xfrm>
          <a:prstGeom prst="line">
            <a:avLst/>
          </a:prstGeom>
          <a:solidFill>
            <a:schemeClr val="accent1"/>
          </a:solidFill>
          <a:ln w="22860" cap="flat" cmpd="sng" algn="ctr">
            <a:solidFill>
              <a:schemeClr val="tx2"/>
            </a:solidFill>
            <a:prstDash val="solid"/>
            <a:round/>
            <a:headEnd type="none" w="med" len="med"/>
            <a:tailEnd type="none" w="med" len="med"/>
          </a:ln>
          <a:effectLst/>
        </p:spPr>
      </p:cxn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51720" y="349920"/>
            <a:ext cx="2438740" cy="1066949"/>
          </a:xfrm>
          <a:prstGeom prst="rect">
            <a:avLst/>
          </a:prstGeom>
        </p:spPr>
      </p:pic>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584" y="349920"/>
            <a:ext cx="1138238" cy="1143000"/>
          </a:xfrm>
          <a:prstGeom prst="rect">
            <a:avLst/>
          </a:prstGeom>
        </p:spPr>
      </p:pic>
    </p:spTree>
    <p:extLst>
      <p:ext uri="{BB962C8B-B14F-4D97-AF65-F5344CB8AC3E}">
        <p14:creationId xmlns:p14="http://schemas.microsoft.com/office/powerpoint/2010/main" val="2283450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el 1"/>
          <p:cNvSpPr>
            <a:spLocks noGrp="1"/>
          </p:cNvSpPr>
          <p:nvPr>
            <p:ph type="title"/>
          </p:nvPr>
        </p:nvSpPr>
        <p:spPr>
          <a:xfrm>
            <a:off x="755650" y="3243972"/>
            <a:ext cx="7704782" cy="977116"/>
          </a:xfrm>
        </p:spPr>
        <p:txBody>
          <a:bodyPr/>
          <a:lstStyle>
            <a:lvl1pPr algn="l">
              <a:defRPr sz="2800" b="1" cap="none"/>
            </a:lvl1pPr>
          </a:lstStyle>
          <a:p>
            <a:r>
              <a:rPr lang="zh-CN" altLang="en-US"/>
              <a:t>单击此处编辑母版标题样式</a:t>
            </a:r>
            <a:endParaRPr lang="de-DE" dirty="0"/>
          </a:p>
        </p:txBody>
      </p:sp>
      <p:sp>
        <p:nvSpPr>
          <p:cNvPr id="3" name="Textplatzhalter 2"/>
          <p:cNvSpPr>
            <a:spLocks noGrp="1"/>
          </p:cNvSpPr>
          <p:nvPr>
            <p:ph type="body" idx="1"/>
          </p:nvPr>
        </p:nvSpPr>
        <p:spPr>
          <a:xfrm>
            <a:off x="755650" y="4410348"/>
            <a:ext cx="7700248" cy="1500187"/>
          </a:xfrm>
        </p:spPr>
        <p:txBody>
          <a:bodyPr/>
          <a:lstStyle>
            <a:lvl1pPr marL="0" indent="0">
              <a:buNone/>
              <a:defRPr sz="14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编辑母版文本样式</a:t>
            </a:r>
          </a:p>
        </p:txBody>
      </p:sp>
      <p:sp>
        <p:nvSpPr>
          <p:cNvPr id="5" name="Foliennummernplatzhalter 4"/>
          <p:cNvSpPr>
            <a:spLocks noGrp="1"/>
          </p:cNvSpPr>
          <p:nvPr>
            <p:ph type="sldNum" sz="quarter" idx="11"/>
          </p:nvPr>
        </p:nvSpPr>
        <p:spPr/>
        <p:txBody>
          <a:bodyPr/>
          <a:lstStyle>
            <a:lvl1pPr>
              <a:defRPr/>
            </a:lvl1pPr>
          </a:lstStyle>
          <a:p>
            <a:pPr>
              <a:defRPr/>
            </a:pPr>
            <a:fld id="{23241118-E9D6-445B-AE54-D0A66715DDCB}" type="slidenum">
              <a:rPr lang="de-DE" smtClean="0"/>
              <a:pPr>
                <a:defRPr/>
              </a:pPr>
              <a:t>‹#›</a:t>
            </a:fld>
            <a:endParaRPr lang="de-DE" dirty="0">
              <a:solidFill>
                <a:srgbClr val="D3D9DD"/>
              </a:solidFill>
            </a:endParaRPr>
          </a:p>
        </p:txBody>
      </p:sp>
      <p:grpSp>
        <p:nvGrpSpPr>
          <p:cNvPr id="13" name="Gruppieren 12"/>
          <p:cNvGrpSpPr/>
          <p:nvPr/>
        </p:nvGrpSpPr>
        <p:grpSpPr>
          <a:xfrm>
            <a:off x="0" y="4329104"/>
            <a:ext cx="9144000" cy="36000"/>
            <a:chOff x="0" y="1097186"/>
            <a:chExt cx="9144000" cy="36000"/>
          </a:xfrm>
        </p:grpSpPr>
        <p:sp>
          <p:nvSpPr>
            <p:cNvPr id="14" name="Rectangle 6"/>
            <p:cNvSpPr txBox="1">
              <a:spLocks noChangeArrowheads="1"/>
            </p:cNvSpPr>
            <p:nvPr userDrawn="1"/>
          </p:nvSpPr>
          <p:spPr bwMode="auto">
            <a:xfrm flipV="1">
              <a:off x="0" y="1097186"/>
              <a:ext cx="457200"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15" name="Rectangle 6"/>
            <p:cNvSpPr txBox="1">
              <a:spLocks noChangeArrowheads="1"/>
            </p:cNvSpPr>
            <p:nvPr userDrawn="1"/>
          </p:nvSpPr>
          <p:spPr bwMode="auto">
            <a:xfrm flipV="1">
              <a:off x="8728364" y="1097186"/>
              <a:ext cx="415636"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16" name="Rectangle 6"/>
            <p:cNvSpPr txBox="1">
              <a:spLocks noChangeArrowheads="1"/>
            </p:cNvSpPr>
            <p:nvPr userDrawn="1"/>
          </p:nvSpPr>
          <p:spPr bwMode="auto">
            <a:xfrm flipV="1">
              <a:off x="613871" y="1097186"/>
              <a:ext cx="7977877" cy="36000"/>
            </a:xfrm>
            <a:prstGeom prst="rect">
              <a:avLst/>
            </a:prstGeom>
            <a:solidFill>
              <a:schemeClr val="bg1">
                <a:lumMod val="95000"/>
              </a:schemeClr>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lgn="ctr">
                <a:defRPr/>
              </a:pPr>
              <a:endParaRPr lang="de-DE" dirty="0">
                <a:solidFill>
                  <a:srgbClr val="D3D9DD"/>
                </a:solidFill>
              </a:endParaRPr>
            </a:p>
          </p:txBody>
        </p:sp>
      </p:grpSp>
      <p:sp>
        <p:nvSpPr>
          <p:cNvPr id="10" name="Rectangle 5"/>
          <p:cNvSpPr>
            <a:spLocks noGrp="1" noChangeArrowheads="1"/>
          </p:cNvSpPr>
          <p:nvPr>
            <p:ph type="ftr" sz="quarter" idx="3"/>
          </p:nvPr>
        </p:nvSpPr>
        <p:spPr bwMode="auto">
          <a:xfrm>
            <a:off x="762000" y="6305550"/>
            <a:ext cx="5394176" cy="381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sz="1000" b="1" dirty="0" smtClean="0">
                <a:solidFill>
                  <a:schemeClr val="tx2"/>
                </a:solidFill>
                <a:latin typeface="Arial" pitchFamily="34" charset="0"/>
                <a:cs typeface="Arial" pitchFamily="34" charset="0"/>
              </a:defRPr>
            </a:lvl1pPr>
          </a:lstStyle>
          <a:p>
            <a:pPr>
              <a:defRPr/>
            </a:pPr>
            <a:r>
              <a:rPr lang="en-US" altLang="zh-CN" b="0" dirty="0">
                <a:latin typeface="黑体" panose="02010609060101010101" pitchFamily="49" charset="-122"/>
                <a:ea typeface="黑体" panose="02010609060101010101" pitchFamily="49" charset="-122"/>
              </a:rPr>
              <a:t>BCRC Analog IC Technologies</a:t>
            </a:r>
            <a:endParaRPr lang="de-DE" altLang="zh-CN" b="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572819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el 1"/>
          <p:cNvSpPr>
            <a:spLocks noGrp="1"/>
          </p:cNvSpPr>
          <p:nvPr>
            <p:ph type="title"/>
          </p:nvPr>
        </p:nvSpPr>
        <p:spPr>
          <a:xfrm>
            <a:off x="613871" y="188640"/>
            <a:ext cx="7977877" cy="838200"/>
          </a:xfrm>
        </p:spPr>
        <p:txBody>
          <a:bodyPr/>
          <a:lstStyle/>
          <a:p>
            <a:r>
              <a:rPr lang="zh-CN" altLang="en-US"/>
              <a:t>单击此处编辑母版标题样式</a:t>
            </a:r>
            <a:endParaRPr lang="de-DE" dirty="0"/>
          </a:p>
        </p:txBody>
      </p:sp>
      <p:sp>
        <p:nvSpPr>
          <p:cNvPr id="4" name="Rectangle 6"/>
          <p:cNvSpPr>
            <a:spLocks noGrp="1" noChangeArrowheads="1"/>
          </p:cNvSpPr>
          <p:nvPr>
            <p:ph type="sldNum" sz="quarter" idx="11"/>
          </p:nvPr>
        </p:nvSpPr>
        <p:spPr/>
        <p:txBody>
          <a:bodyPr/>
          <a:lstStyle>
            <a:lvl1pPr>
              <a:defRPr/>
            </a:lvl1pPr>
          </a:lstStyle>
          <a:p>
            <a:pPr>
              <a:defRPr/>
            </a:pPr>
            <a:fld id="{7EA29117-D326-41EA-91B0-9FA3B62EDE3D}" type="slidenum">
              <a:rPr lang="de-DE" smtClean="0"/>
              <a:pPr>
                <a:defRPr/>
              </a:pPr>
              <a:t>‹#›</a:t>
            </a:fld>
            <a:endParaRPr lang="de-DE">
              <a:solidFill>
                <a:srgbClr val="D3D9DD"/>
              </a:solidFill>
            </a:endParaRPr>
          </a:p>
        </p:txBody>
      </p:sp>
      <p:grpSp>
        <p:nvGrpSpPr>
          <p:cNvPr id="19" name="Gruppieren 18"/>
          <p:cNvGrpSpPr/>
          <p:nvPr/>
        </p:nvGrpSpPr>
        <p:grpSpPr>
          <a:xfrm>
            <a:off x="0" y="1097186"/>
            <a:ext cx="9144000" cy="36000"/>
            <a:chOff x="0" y="1097186"/>
            <a:chExt cx="9144000" cy="36000"/>
          </a:xfrm>
        </p:grpSpPr>
        <p:sp>
          <p:nvSpPr>
            <p:cNvPr id="20" name="Rectangle 6"/>
            <p:cNvSpPr txBox="1">
              <a:spLocks noChangeArrowheads="1"/>
            </p:cNvSpPr>
            <p:nvPr userDrawn="1"/>
          </p:nvSpPr>
          <p:spPr bwMode="auto">
            <a:xfrm flipV="1">
              <a:off x="0" y="1097186"/>
              <a:ext cx="457200"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21" name="Rectangle 6"/>
            <p:cNvSpPr txBox="1">
              <a:spLocks noChangeArrowheads="1"/>
            </p:cNvSpPr>
            <p:nvPr userDrawn="1"/>
          </p:nvSpPr>
          <p:spPr bwMode="auto">
            <a:xfrm flipV="1">
              <a:off x="8728364" y="1097186"/>
              <a:ext cx="415636"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22" name="Rectangle 6"/>
            <p:cNvSpPr txBox="1">
              <a:spLocks noChangeArrowheads="1"/>
            </p:cNvSpPr>
            <p:nvPr userDrawn="1"/>
          </p:nvSpPr>
          <p:spPr bwMode="auto">
            <a:xfrm flipV="1">
              <a:off x="613871" y="1097186"/>
              <a:ext cx="7977877" cy="36000"/>
            </a:xfrm>
            <a:prstGeom prst="rect">
              <a:avLst/>
            </a:prstGeom>
            <a:solidFill>
              <a:schemeClr val="bg1">
                <a:lumMod val="95000"/>
              </a:schemeClr>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lgn="ctr">
                <a:defRPr/>
              </a:pPr>
              <a:endParaRPr lang="de-DE" dirty="0">
                <a:solidFill>
                  <a:srgbClr val="D3D9DD"/>
                </a:solidFill>
              </a:endParaRPr>
            </a:p>
          </p:txBody>
        </p:sp>
      </p:grpSp>
      <p:sp>
        <p:nvSpPr>
          <p:cNvPr id="9" name="Rectangle 5"/>
          <p:cNvSpPr>
            <a:spLocks noGrp="1" noChangeArrowheads="1"/>
          </p:cNvSpPr>
          <p:nvPr>
            <p:ph type="ftr" sz="quarter" idx="3"/>
          </p:nvPr>
        </p:nvSpPr>
        <p:spPr bwMode="auto">
          <a:xfrm>
            <a:off x="762000" y="6305550"/>
            <a:ext cx="5394176" cy="381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sz="1000" b="1" dirty="0" smtClean="0">
                <a:solidFill>
                  <a:schemeClr val="tx2"/>
                </a:solidFill>
                <a:latin typeface="Arial" pitchFamily="34" charset="0"/>
                <a:cs typeface="Arial" pitchFamily="34" charset="0"/>
              </a:defRPr>
            </a:lvl1pPr>
          </a:lstStyle>
          <a:p>
            <a:pPr>
              <a:defRPr/>
            </a:pPr>
            <a:r>
              <a:rPr lang="en-US" altLang="zh-CN" b="0" dirty="0">
                <a:latin typeface="黑体" panose="02010609060101010101" pitchFamily="49" charset="-122"/>
                <a:ea typeface="黑体" panose="02010609060101010101" pitchFamily="49" charset="-122"/>
              </a:rPr>
              <a:t>BCRC Analog IC Technologies</a:t>
            </a:r>
            <a:endParaRPr lang="de-DE" altLang="zh-CN" b="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43777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de-DE"/>
          </a:p>
        </p:txBody>
      </p:sp>
      <p:sp>
        <p:nvSpPr>
          <p:cNvPr id="3" name="Inhaltsplatzhalt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p:txBody>
      </p:sp>
      <p:sp>
        <p:nvSpPr>
          <p:cNvPr id="5" name="Rectangle 6"/>
          <p:cNvSpPr>
            <a:spLocks noGrp="1" noChangeArrowheads="1"/>
          </p:cNvSpPr>
          <p:nvPr>
            <p:ph type="sldNum" sz="quarter" idx="11"/>
          </p:nvPr>
        </p:nvSpPr>
        <p:spPr/>
        <p:txBody>
          <a:bodyPr/>
          <a:lstStyle>
            <a:lvl1pPr>
              <a:defRPr/>
            </a:lvl1pPr>
          </a:lstStyle>
          <a:p>
            <a:pPr>
              <a:defRPr/>
            </a:pPr>
            <a:fld id="{62371157-B6BF-4AAF-AEB4-83CAC59A8907}" type="slidenum">
              <a:rPr lang="de-DE" smtClean="0"/>
              <a:pPr>
                <a:defRPr/>
              </a:pPr>
              <a:t>‹#›</a:t>
            </a:fld>
            <a:endParaRPr lang="de-DE">
              <a:solidFill>
                <a:srgbClr val="D3D9DD"/>
              </a:solidFill>
            </a:endParaRPr>
          </a:p>
        </p:txBody>
      </p:sp>
      <p:grpSp>
        <p:nvGrpSpPr>
          <p:cNvPr id="13" name="Gruppieren 12"/>
          <p:cNvGrpSpPr/>
          <p:nvPr/>
        </p:nvGrpSpPr>
        <p:grpSpPr>
          <a:xfrm>
            <a:off x="0" y="1097186"/>
            <a:ext cx="9144000" cy="36000"/>
            <a:chOff x="0" y="1097186"/>
            <a:chExt cx="9144000" cy="36000"/>
          </a:xfrm>
        </p:grpSpPr>
        <p:sp>
          <p:nvSpPr>
            <p:cNvPr id="14" name="Rectangle 6"/>
            <p:cNvSpPr txBox="1">
              <a:spLocks noChangeArrowheads="1"/>
            </p:cNvSpPr>
            <p:nvPr userDrawn="1"/>
          </p:nvSpPr>
          <p:spPr bwMode="auto">
            <a:xfrm flipV="1">
              <a:off x="0" y="1097186"/>
              <a:ext cx="457200"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15" name="Rectangle 6"/>
            <p:cNvSpPr txBox="1">
              <a:spLocks noChangeArrowheads="1"/>
            </p:cNvSpPr>
            <p:nvPr userDrawn="1"/>
          </p:nvSpPr>
          <p:spPr bwMode="auto">
            <a:xfrm flipV="1">
              <a:off x="8728364" y="1097186"/>
              <a:ext cx="415636"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16" name="Rectangle 6"/>
            <p:cNvSpPr txBox="1">
              <a:spLocks noChangeArrowheads="1"/>
            </p:cNvSpPr>
            <p:nvPr userDrawn="1"/>
          </p:nvSpPr>
          <p:spPr bwMode="auto">
            <a:xfrm flipV="1">
              <a:off x="613871" y="1097186"/>
              <a:ext cx="7977877" cy="36000"/>
            </a:xfrm>
            <a:prstGeom prst="rect">
              <a:avLst/>
            </a:prstGeom>
            <a:solidFill>
              <a:schemeClr val="bg1">
                <a:lumMod val="95000"/>
              </a:schemeClr>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lgn="ctr">
                <a:defRPr/>
              </a:pPr>
              <a:endParaRPr lang="de-DE" dirty="0">
                <a:solidFill>
                  <a:srgbClr val="D3D9DD"/>
                </a:solidFill>
              </a:endParaRPr>
            </a:p>
          </p:txBody>
        </p:sp>
      </p:grpSp>
      <p:sp>
        <p:nvSpPr>
          <p:cNvPr id="10" name="Rectangle 5"/>
          <p:cNvSpPr>
            <a:spLocks noGrp="1" noChangeArrowheads="1"/>
          </p:cNvSpPr>
          <p:nvPr>
            <p:ph type="ftr" sz="quarter" idx="3"/>
          </p:nvPr>
        </p:nvSpPr>
        <p:spPr bwMode="auto">
          <a:xfrm>
            <a:off x="762000" y="6305550"/>
            <a:ext cx="5394176" cy="381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sz="1000" b="1" dirty="0" smtClean="0">
                <a:solidFill>
                  <a:schemeClr val="tx2"/>
                </a:solidFill>
                <a:latin typeface="Arial" pitchFamily="34" charset="0"/>
                <a:cs typeface="Arial" pitchFamily="34" charset="0"/>
              </a:defRPr>
            </a:lvl1pPr>
          </a:lstStyle>
          <a:p>
            <a:pPr>
              <a:defRPr/>
            </a:pPr>
            <a:r>
              <a:rPr lang="en-US" altLang="zh-CN" b="0" dirty="0">
                <a:latin typeface="黑体" panose="02010609060101010101" pitchFamily="49" charset="-122"/>
                <a:ea typeface="黑体" panose="02010609060101010101" pitchFamily="49" charset="-122"/>
              </a:rPr>
              <a:t>BCRC Analog IC Technologies</a:t>
            </a:r>
            <a:endParaRPr lang="de-DE" altLang="zh-CN" b="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21372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双栏">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zh-CN" altLang="en-US"/>
              <a:t>单击此处编辑母版标题样式</a:t>
            </a:r>
            <a:endParaRPr lang="de-DE" dirty="0"/>
          </a:p>
        </p:txBody>
      </p:sp>
      <p:sp>
        <p:nvSpPr>
          <p:cNvPr id="3" name="Inhaltsplatzhalter 2"/>
          <p:cNvSpPr>
            <a:spLocks noGrp="1"/>
          </p:cNvSpPr>
          <p:nvPr>
            <p:ph sz="half" idx="1"/>
          </p:nvPr>
        </p:nvSpPr>
        <p:spPr>
          <a:xfrm>
            <a:off x="613871" y="1268760"/>
            <a:ext cx="3920029" cy="475104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p:txBody>
      </p:sp>
      <p:sp>
        <p:nvSpPr>
          <p:cNvPr id="4" name="Inhaltsplatzhalter 3"/>
          <p:cNvSpPr>
            <a:spLocks noGrp="1"/>
          </p:cNvSpPr>
          <p:nvPr>
            <p:ph sz="half" idx="2"/>
          </p:nvPr>
        </p:nvSpPr>
        <p:spPr>
          <a:xfrm>
            <a:off x="4686300" y="1268760"/>
            <a:ext cx="3905448" cy="4751040"/>
          </a:xfrm>
        </p:spPr>
        <p:txBody>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p:txBody>
      </p:sp>
      <p:sp>
        <p:nvSpPr>
          <p:cNvPr id="6" name="Rectangle 6"/>
          <p:cNvSpPr>
            <a:spLocks noGrp="1" noChangeArrowheads="1"/>
          </p:cNvSpPr>
          <p:nvPr>
            <p:ph type="sldNum" sz="quarter" idx="11"/>
          </p:nvPr>
        </p:nvSpPr>
        <p:spPr/>
        <p:txBody>
          <a:bodyPr/>
          <a:lstStyle>
            <a:lvl1pPr>
              <a:defRPr sz="1400"/>
            </a:lvl1pPr>
          </a:lstStyle>
          <a:p>
            <a:pPr>
              <a:defRPr/>
            </a:pPr>
            <a:fld id="{A1CD8FF9-6CFD-41B1-8D0E-A998C447F53D}" type="slidenum">
              <a:rPr lang="de-DE" smtClean="0"/>
              <a:pPr>
                <a:defRPr/>
              </a:pPr>
              <a:t>‹#›</a:t>
            </a:fld>
            <a:endParaRPr lang="de-DE" dirty="0">
              <a:solidFill>
                <a:srgbClr val="D3D9DD"/>
              </a:solidFill>
            </a:endParaRPr>
          </a:p>
        </p:txBody>
      </p:sp>
      <p:grpSp>
        <p:nvGrpSpPr>
          <p:cNvPr id="13" name="Gruppieren 12"/>
          <p:cNvGrpSpPr/>
          <p:nvPr/>
        </p:nvGrpSpPr>
        <p:grpSpPr>
          <a:xfrm>
            <a:off x="0" y="1097186"/>
            <a:ext cx="9144000" cy="36000"/>
            <a:chOff x="0" y="1097186"/>
            <a:chExt cx="9144000" cy="36000"/>
          </a:xfrm>
        </p:grpSpPr>
        <p:sp>
          <p:nvSpPr>
            <p:cNvPr id="14" name="Rectangle 6"/>
            <p:cNvSpPr txBox="1">
              <a:spLocks noChangeArrowheads="1"/>
            </p:cNvSpPr>
            <p:nvPr userDrawn="1"/>
          </p:nvSpPr>
          <p:spPr bwMode="auto">
            <a:xfrm flipV="1">
              <a:off x="0" y="1097186"/>
              <a:ext cx="457200"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15" name="Rectangle 6"/>
            <p:cNvSpPr txBox="1">
              <a:spLocks noChangeArrowheads="1"/>
            </p:cNvSpPr>
            <p:nvPr userDrawn="1"/>
          </p:nvSpPr>
          <p:spPr bwMode="auto">
            <a:xfrm flipV="1">
              <a:off x="8728364" y="1097186"/>
              <a:ext cx="415636"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16" name="Rectangle 6"/>
            <p:cNvSpPr txBox="1">
              <a:spLocks noChangeArrowheads="1"/>
            </p:cNvSpPr>
            <p:nvPr userDrawn="1"/>
          </p:nvSpPr>
          <p:spPr bwMode="auto">
            <a:xfrm flipV="1">
              <a:off x="613871" y="1097186"/>
              <a:ext cx="7977877" cy="36000"/>
            </a:xfrm>
            <a:prstGeom prst="rect">
              <a:avLst/>
            </a:prstGeom>
            <a:solidFill>
              <a:schemeClr val="bg1">
                <a:lumMod val="95000"/>
              </a:schemeClr>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lgn="ctr">
                <a:defRPr/>
              </a:pPr>
              <a:endParaRPr lang="de-DE" dirty="0">
                <a:solidFill>
                  <a:srgbClr val="D3D9DD"/>
                </a:solidFill>
              </a:endParaRPr>
            </a:p>
          </p:txBody>
        </p:sp>
      </p:grpSp>
      <p:sp>
        <p:nvSpPr>
          <p:cNvPr id="11" name="Rectangle 5"/>
          <p:cNvSpPr>
            <a:spLocks noGrp="1" noChangeArrowheads="1"/>
          </p:cNvSpPr>
          <p:nvPr>
            <p:ph type="ftr" sz="quarter" idx="3"/>
          </p:nvPr>
        </p:nvSpPr>
        <p:spPr bwMode="auto">
          <a:xfrm>
            <a:off x="762000" y="6305550"/>
            <a:ext cx="5394176" cy="381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sz="1000" b="1" dirty="0" smtClean="0">
                <a:solidFill>
                  <a:schemeClr val="tx2"/>
                </a:solidFill>
                <a:latin typeface="Arial" pitchFamily="34" charset="0"/>
                <a:cs typeface="Arial" pitchFamily="34" charset="0"/>
              </a:defRPr>
            </a:lvl1pPr>
          </a:lstStyle>
          <a:p>
            <a:pPr>
              <a:defRPr/>
            </a:pPr>
            <a:r>
              <a:rPr lang="en-US" altLang="zh-CN" b="0" dirty="0">
                <a:latin typeface="黑体" panose="02010609060101010101" pitchFamily="49" charset="-122"/>
                <a:ea typeface="黑体" panose="02010609060101010101" pitchFamily="49" charset="-122"/>
              </a:rPr>
              <a:t>BCRC Analog IC Technologies</a:t>
            </a:r>
            <a:endParaRPr lang="de-DE" altLang="zh-CN" b="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5906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带标题图像">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613871" y="1196752"/>
            <a:ext cx="7977877" cy="49772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de-DE" noProof="0"/>
          </a:p>
        </p:txBody>
      </p:sp>
      <p:sp>
        <p:nvSpPr>
          <p:cNvPr id="9" name="Titel 1"/>
          <p:cNvSpPr>
            <a:spLocks noGrp="1"/>
          </p:cNvSpPr>
          <p:nvPr>
            <p:ph type="title"/>
          </p:nvPr>
        </p:nvSpPr>
        <p:spPr>
          <a:xfrm>
            <a:off x="613871" y="188640"/>
            <a:ext cx="7977877" cy="838200"/>
          </a:xfrm>
        </p:spPr>
        <p:txBody>
          <a:bodyPr/>
          <a:lstStyle/>
          <a:p>
            <a:r>
              <a:rPr lang="zh-CN" altLang="en-US"/>
              <a:t>单击此处编辑母版标题样式</a:t>
            </a:r>
            <a:endParaRPr lang="de-DE" dirty="0"/>
          </a:p>
        </p:txBody>
      </p:sp>
      <p:sp>
        <p:nvSpPr>
          <p:cNvPr id="5" name="Rectangle 6"/>
          <p:cNvSpPr>
            <a:spLocks noGrp="1" noChangeArrowheads="1"/>
          </p:cNvSpPr>
          <p:nvPr>
            <p:ph type="sldNum" sz="quarter" idx="11"/>
          </p:nvPr>
        </p:nvSpPr>
        <p:spPr/>
        <p:txBody>
          <a:bodyPr/>
          <a:lstStyle>
            <a:lvl1pPr>
              <a:defRPr sz="1400"/>
            </a:lvl1pPr>
          </a:lstStyle>
          <a:p>
            <a:pPr>
              <a:defRPr/>
            </a:pPr>
            <a:fld id="{23241118-E9D6-445B-AE54-D0A66715DDCB}" type="slidenum">
              <a:rPr lang="de-DE" smtClean="0"/>
              <a:pPr>
                <a:defRPr/>
              </a:pPr>
              <a:t>‹#›</a:t>
            </a:fld>
            <a:endParaRPr lang="de-DE" dirty="0">
              <a:solidFill>
                <a:srgbClr val="D3D9DD"/>
              </a:solidFill>
            </a:endParaRPr>
          </a:p>
        </p:txBody>
      </p:sp>
      <p:grpSp>
        <p:nvGrpSpPr>
          <p:cNvPr id="14" name="Gruppieren 13"/>
          <p:cNvGrpSpPr/>
          <p:nvPr/>
        </p:nvGrpSpPr>
        <p:grpSpPr>
          <a:xfrm>
            <a:off x="0" y="1097186"/>
            <a:ext cx="9144000" cy="36000"/>
            <a:chOff x="0" y="1097186"/>
            <a:chExt cx="9144000" cy="36000"/>
          </a:xfrm>
        </p:grpSpPr>
        <p:sp>
          <p:nvSpPr>
            <p:cNvPr id="15" name="Rectangle 6"/>
            <p:cNvSpPr txBox="1">
              <a:spLocks noChangeArrowheads="1"/>
            </p:cNvSpPr>
            <p:nvPr userDrawn="1"/>
          </p:nvSpPr>
          <p:spPr bwMode="auto">
            <a:xfrm flipV="1">
              <a:off x="0" y="1097186"/>
              <a:ext cx="457200"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16" name="Rectangle 6"/>
            <p:cNvSpPr txBox="1">
              <a:spLocks noChangeArrowheads="1"/>
            </p:cNvSpPr>
            <p:nvPr userDrawn="1"/>
          </p:nvSpPr>
          <p:spPr bwMode="auto">
            <a:xfrm flipV="1">
              <a:off x="8728364" y="1097186"/>
              <a:ext cx="415636" cy="36000"/>
            </a:xfrm>
            <a:prstGeom prst="rect">
              <a:avLst/>
            </a:prstGeom>
            <a:solidFill>
              <a:srgbClr val="00549F"/>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defRPr/>
              </a:pPr>
              <a:endParaRPr lang="de-DE" dirty="0">
                <a:solidFill>
                  <a:srgbClr val="D3D9DD"/>
                </a:solidFill>
              </a:endParaRPr>
            </a:p>
          </p:txBody>
        </p:sp>
        <p:sp>
          <p:nvSpPr>
            <p:cNvPr id="17" name="Rectangle 6"/>
            <p:cNvSpPr txBox="1">
              <a:spLocks noChangeArrowheads="1"/>
            </p:cNvSpPr>
            <p:nvPr userDrawn="1"/>
          </p:nvSpPr>
          <p:spPr bwMode="auto">
            <a:xfrm flipV="1">
              <a:off x="613871" y="1097186"/>
              <a:ext cx="7977877" cy="36000"/>
            </a:xfrm>
            <a:prstGeom prst="rect">
              <a:avLst/>
            </a:prstGeom>
            <a:solidFill>
              <a:schemeClr val="bg1">
                <a:lumMod val="95000"/>
              </a:schemeClr>
            </a:solidFill>
            <a:ln w="9525">
              <a:noFill/>
              <a:miter lim="800000"/>
              <a:headEnd/>
              <a:tailEnd/>
            </a:ln>
          </p:spPr>
          <p:txBody>
            <a:bodyPr vert="horz" wrap="none" lIns="91440" tIns="45720" rIns="91440" bIns="45720" numCol="1" anchor="t" anchorCtr="0" compatLnSpc="1">
              <a:prstTxWarp prst="textNoShape">
                <a:avLst/>
              </a:prstTxWarp>
            </a:bodyPr>
            <a:lstStyle>
              <a:defPPr>
                <a:defRPr lang="de-DE"/>
              </a:defPPr>
              <a:lvl1pPr algn="r" rtl="0" eaLnBrk="0" fontAlgn="base" hangingPunct="0">
                <a:spcBef>
                  <a:spcPct val="0"/>
                </a:spcBef>
                <a:spcAft>
                  <a:spcPct val="0"/>
                </a:spcAft>
                <a:defRPr sz="1200" kern="1200">
                  <a:solidFill>
                    <a:schemeClr val="bg1"/>
                  </a:solidFill>
                  <a:latin typeface="Arial" charset="0"/>
                  <a:ea typeface="ヒラギノ角ゴ Pro W3" pitchFamily="1" charset="-128"/>
                  <a:cs typeface="+mn-cs"/>
                </a:defRPr>
              </a:lvl1pPr>
              <a:lvl2pPr marL="4572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2pPr>
              <a:lvl3pPr marL="9144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3pPr>
              <a:lvl4pPr marL="13716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4pPr>
              <a:lvl5pPr marL="1828800" algn="l" rtl="0" eaLnBrk="0" fontAlgn="base" hangingPunct="0">
                <a:spcBef>
                  <a:spcPct val="0"/>
                </a:spcBef>
                <a:spcAft>
                  <a:spcPct val="0"/>
                </a:spcAft>
                <a:defRPr sz="2000" kern="1200">
                  <a:solidFill>
                    <a:schemeClr val="tx1"/>
                  </a:solidFill>
                  <a:latin typeface="Arial" charset="0"/>
                  <a:ea typeface="ヒラギノ角ゴ Pro W3" pitchFamily="1" charset="-128"/>
                  <a:cs typeface="+mn-cs"/>
                </a:defRPr>
              </a:lvl5pPr>
              <a:lvl6pPr marL="2286000" algn="l" defTabSz="914400" rtl="0" eaLnBrk="1" latinLnBrk="0" hangingPunct="1">
                <a:defRPr sz="2000" kern="1200">
                  <a:solidFill>
                    <a:schemeClr val="tx1"/>
                  </a:solidFill>
                  <a:latin typeface="Arial" charset="0"/>
                  <a:ea typeface="ヒラギノ角ゴ Pro W3" pitchFamily="1" charset="-128"/>
                  <a:cs typeface="+mn-cs"/>
                </a:defRPr>
              </a:lvl6pPr>
              <a:lvl7pPr marL="2743200" algn="l" defTabSz="914400" rtl="0" eaLnBrk="1" latinLnBrk="0" hangingPunct="1">
                <a:defRPr sz="2000" kern="1200">
                  <a:solidFill>
                    <a:schemeClr val="tx1"/>
                  </a:solidFill>
                  <a:latin typeface="Arial" charset="0"/>
                  <a:ea typeface="ヒラギノ角ゴ Pro W3" pitchFamily="1" charset="-128"/>
                  <a:cs typeface="+mn-cs"/>
                </a:defRPr>
              </a:lvl7pPr>
              <a:lvl8pPr marL="3200400" algn="l" defTabSz="914400" rtl="0" eaLnBrk="1" latinLnBrk="0" hangingPunct="1">
                <a:defRPr sz="2000" kern="1200">
                  <a:solidFill>
                    <a:schemeClr val="tx1"/>
                  </a:solidFill>
                  <a:latin typeface="Arial" charset="0"/>
                  <a:ea typeface="ヒラギノ角ゴ Pro W3" pitchFamily="1" charset="-128"/>
                  <a:cs typeface="+mn-cs"/>
                </a:defRPr>
              </a:lvl8pPr>
              <a:lvl9pPr marL="3657600" algn="l" defTabSz="914400" rtl="0" eaLnBrk="1" latinLnBrk="0" hangingPunct="1">
                <a:defRPr sz="2000" kern="1200">
                  <a:solidFill>
                    <a:schemeClr val="tx1"/>
                  </a:solidFill>
                  <a:latin typeface="Arial" charset="0"/>
                  <a:ea typeface="ヒラギノ角ゴ Pro W3" pitchFamily="1" charset="-128"/>
                  <a:cs typeface="+mn-cs"/>
                </a:defRPr>
              </a:lvl9pPr>
            </a:lstStyle>
            <a:p>
              <a:pPr algn="ctr">
                <a:defRPr/>
              </a:pPr>
              <a:endParaRPr lang="de-DE" dirty="0">
                <a:solidFill>
                  <a:srgbClr val="D3D9DD"/>
                </a:solidFill>
              </a:endParaRPr>
            </a:p>
          </p:txBody>
        </p:sp>
      </p:grpSp>
      <p:sp>
        <p:nvSpPr>
          <p:cNvPr id="10" name="Rectangle 5"/>
          <p:cNvSpPr>
            <a:spLocks noGrp="1" noChangeArrowheads="1"/>
          </p:cNvSpPr>
          <p:nvPr>
            <p:ph type="ftr" sz="quarter" idx="3"/>
          </p:nvPr>
        </p:nvSpPr>
        <p:spPr bwMode="auto">
          <a:xfrm>
            <a:off x="762000" y="6305550"/>
            <a:ext cx="5394176" cy="381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sz="1000" b="1" dirty="0" smtClean="0">
                <a:solidFill>
                  <a:schemeClr val="tx2"/>
                </a:solidFill>
                <a:latin typeface="Arial" pitchFamily="34" charset="0"/>
                <a:cs typeface="Arial" pitchFamily="34" charset="0"/>
              </a:defRPr>
            </a:lvl1pPr>
          </a:lstStyle>
          <a:p>
            <a:pPr>
              <a:defRPr/>
            </a:pPr>
            <a:r>
              <a:rPr lang="en-US" altLang="zh-CN" b="0" dirty="0">
                <a:latin typeface="黑体" panose="02010609060101010101" pitchFamily="49" charset="-122"/>
                <a:ea typeface="黑体" panose="02010609060101010101" pitchFamily="49" charset="-122"/>
              </a:rPr>
              <a:t>BCRC Analog IC Technologies</a:t>
            </a:r>
            <a:endParaRPr lang="de-DE" altLang="zh-CN" b="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8191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Rectangle 6"/>
          <p:cNvSpPr>
            <a:spLocks noGrp="1" noChangeArrowheads="1"/>
          </p:cNvSpPr>
          <p:nvPr>
            <p:ph type="sldNum" sz="quarter" idx="11"/>
          </p:nvPr>
        </p:nvSpPr>
        <p:spPr/>
        <p:txBody>
          <a:bodyPr/>
          <a:lstStyle>
            <a:lvl1pPr>
              <a:defRPr sz="1400"/>
            </a:lvl1pPr>
          </a:lstStyle>
          <a:p>
            <a:pPr>
              <a:defRPr/>
            </a:pPr>
            <a:fld id="{132A5420-A4CC-4601-9260-FC208C9BE244}" type="slidenum">
              <a:rPr lang="de-DE" smtClean="0"/>
              <a:pPr>
                <a:defRPr/>
              </a:pPr>
              <a:t>‹#›</a:t>
            </a:fld>
            <a:endParaRPr lang="de-DE" dirty="0">
              <a:solidFill>
                <a:srgbClr val="D3D9DD"/>
              </a:solidFill>
            </a:endParaRPr>
          </a:p>
        </p:txBody>
      </p:sp>
      <p:sp>
        <p:nvSpPr>
          <p:cNvPr id="4" name="Rectangle 5"/>
          <p:cNvSpPr>
            <a:spLocks noGrp="1" noChangeArrowheads="1"/>
          </p:cNvSpPr>
          <p:nvPr>
            <p:ph type="ftr" sz="quarter" idx="3"/>
          </p:nvPr>
        </p:nvSpPr>
        <p:spPr bwMode="auto">
          <a:xfrm>
            <a:off x="762000" y="6305550"/>
            <a:ext cx="5394176" cy="381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sz="1000" b="1" dirty="0" smtClean="0">
                <a:solidFill>
                  <a:schemeClr val="tx2"/>
                </a:solidFill>
                <a:latin typeface="Arial" pitchFamily="34" charset="0"/>
                <a:cs typeface="Arial" pitchFamily="34" charset="0"/>
              </a:defRPr>
            </a:lvl1pPr>
          </a:lstStyle>
          <a:p>
            <a:pPr>
              <a:defRPr/>
            </a:pPr>
            <a:r>
              <a:rPr lang="en-US" altLang="zh-CN" b="0" dirty="0">
                <a:latin typeface="黑体" panose="02010609060101010101" pitchFamily="49" charset="-122"/>
                <a:ea typeface="黑体" panose="02010609060101010101" pitchFamily="49" charset="-122"/>
              </a:rPr>
              <a:t>BCRC Analog IC Technologies</a:t>
            </a:r>
            <a:endParaRPr lang="de-DE" altLang="zh-CN" b="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8735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结束">
    <p:spTree>
      <p:nvGrpSpPr>
        <p:cNvPr id="1" name=""/>
        <p:cNvGrpSpPr/>
        <p:nvPr/>
      </p:nvGrpSpPr>
      <p:grpSpPr>
        <a:xfrm>
          <a:off x="0" y="0"/>
          <a:ext cx="0" cy="0"/>
          <a:chOff x="0" y="0"/>
          <a:chExt cx="0" cy="0"/>
        </a:xfrm>
      </p:grpSpPr>
      <p:sp>
        <p:nvSpPr>
          <p:cNvPr id="8" name="Rectangle 3"/>
          <p:cNvSpPr>
            <a:spLocks noGrp="1" noChangeArrowheads="1"/>
          </p:cNvSpPr>
          <p:nvPr>
            <p:ph type="subTitle" idx="1"/>
          </p:nvPr>
        </p:nvSpPr>
        <p:spPr>
          <a:xfrm>
            <a:off x="399540" y="1619999"/>
            <a:ext cx="6404707" cy="3105145"/>
          </a:xfrm>
        </p:spPr>
        <p:txBody>
          <a:bodyPr bIns="45720" anchor="b"/>
          <a:lstStyle>
            <a:lvl1pPr marL="0" indent="0">
              <a:buFont typeface="Wingdings" pitchFamily="1" charset="2"/>
              <a:buNone/>
              <a:defRPr sz="1400"/>
            </a:lvl1pPr>
          </a:lstStyle>
          <a:p>
            <a:pPr lvl="0"/>
            <a:r>
              <a:rPr lang="zh-CN" altLang="en-US"/>
              <a:t>单击以编辑母版副标题样式</a:t>
            </a:r>
            <a:endParaRPr lang="de-DE" dirty="0"/>
          </a:p>
        </p:txBody>
      </p:sp>
      <p:grpSp>
        <p:nvGrpSpPr>
          <p:cNvPr id="7" name="Gruppieren 18"/>
          <p:cNvGrpSpPr/>
          <p:nvPr userDrawn="1"/>
        </p:nvGrpSpPr>
        <p:grpSpPr>
          <a:xfrm>
            <a:off x="4576359" y="447675"/>
            <a:ext cx="3884074" cy="902618"/>
            <a:chOff x="5086255" y="447675"/>
            <a:chExt cx="3374177" cy="902618"/>
          </a:xfrm>
        </p:grpSpPr>
        <p:sp>
          <p:nvSpPr>
            <p:cNvPr id="9" name="Rectangle 2"/>
            <p:cNvSpPr txBox="1">
              <a:spLocks noChangeArrowheads="1"/>
            </p:cNvSpPr>
            <p:nvPr userDrawn="1"/>
          </p:nvSpPr>
          <p:spPr bwMode="auto">
            <a:xfrm>
              <a:off x="6145901" y="447675"/>
              <a:ext cx="2242523" cy="902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1" fontAlgn="base" hangingPunct="1">
                <a:spcBef>
                  <a:spcPct val="0"/>
                </a:spcBef>
                <a:spcAft>
                  <a:spcPct val="0"/>
                </a:spcAft>
                <a:defRPr sz="3200" b="1">
                  <a:solidFill>
                    <a:srgbClr val="00549F"/>
                  </a:solidFill>
                  <a:latin typeface="+mj-lt"/>
                  <a:ea typeface="+mj-ea"/>
                  <a:cs typeface="+mj-cs"/>
                </a:defRPr>
              </a:lvl1pPr>
              <a:lvl2pPr algn="l" rtl="0" eaLnBrk="1" fontAlgn="base" hangingPunct="1">
                <a:spcBef>
                  <a:spcPct val="0"/>
                </a:spcBef>
                <a:spcAft>
                  <a:spcPct val="0"/>
                </a:spcAft>
                <a:defRPr sz="2800" b="1">
                  <a:solidFill>
                    <a:srgbClr val="00549F"/>
                  </a:solidFill>
                  <a:latin typeface="Arial" charset="0"/>
                  <a:ea typeface="ヒラギノ角ゴ Pro W3" pitchFamily="1" charset="-128"/>
                </a:defRPr>
              </a:lvl2pPr>
              <a:lvl3pPr algn="l" rtl="0" eaLnBrk="1" fontAlgn="base" hangingPunct="1">
                <a:spcBef>
                  <a:spcPct val="0"/>
                </a:spcBef>
                <a:spcAft>
                  <a:spcPct val="0"/>
                </a:spcAft>
                <a:defRPr sz="2800" b="1">
                  <a:solidFill>
                    <a:srgbClr val="00549F"/>
                  </a:solidFill>
                  <a:latin typeface="Arial" charset="0"/>
                  <a:ea typeface="ヒラギノ角ゴ Pro W3" pitchFamily="1" charset="-128"/>
                </a:defRPr>
              </a:lvl3pPr>
              <a:lvl4pPr algn="l" rtl="0" eaLnBrk="1" fontAlgn="base" hangingPunct="1">
                <a:spcBef>
                  <a:spcPct val="0"/>
                </a:spcBef>
                <a:spcAft>
                  <a:spcPct val="0"/>
                </a:spcAft>
                <a:defRPr sz="2800" b="1">
                  <a:solidFill>
                    <a:srgbClr val="00549F"/>
                  </a:solidFill>
                  <a:latin typeface="Arial" charset="0"/>
                  <a:ea typeface="ヒラギノ角ゴ Pro W3" pitchFamily="1" charset="-128"/>
                </a:defRPr>
              </a:lvl4pPr>
              <a:lvl5pPr algn="l" rtl="0" eaLnBrk="1" fontAlgn="base" hangingPunct="1">
                <a:spcBef>
                  <a:spcPct val="0"/>
                </a:spcBef>
                <a:spcAft>
                  <a:spcPct val="0"/>
                </a:spcAft>
                <a:defRPr sz="2800" b="1">
                  <a:solidFill>
                    <a:srgbClr val="00549F"/>
                  </a:solidFill>
                  <a:latin typeface="Arial" charset="0"/>
                  <a:ea typeface="ヒラギノ角ゴ Pro W3" pitchFamily="1" charset="-128"/>
                </a:defRPr>
              </a:lvl5pPr>
              <a:lvl6pPr marL="457200" algn="l" rtl="0" eaLnBrk="1" fontAlgn="base" hangingPunct="1">
                <a:spcBef>
                  <a:spcPct val="0"/>
                </a:spcBef>
                <a:spcAft>
                  <a:spcPct val="0"/>
                </a:spcAft>
                <a:defRPr sz="2800" b="1">
                  <a:solidFill>
                    <a:srgbClr val="00549F"/>
                  </a:solidFill>
                  <a:latin typeface="Arial" charset="0"/>
                  <a:ea typeface="ヒラギノ角ゴ Pro W3" pitchFamily="1" charset="-128"/>
                </a:defRPr>
              </a:lvl6pPr>
              <a:lvl7pPr marL="914400" algn="l" rtl="0" eaLnBrk="1" fontAlgn="base" hangingPunct="1">
                <a:spcBef>
                  <a:spcPct val="0"/>
                </a:spcBef>
                <a:spcAft>
                  <a:spcPct val="0"/>
                </a:spcAft>
                <a:defRPr sz="2800" b="1">
                  <a:solidFill>
                    <a:srgbClr val="00549F"/>
                  </a:solidFill>
                  <a:latin typeface="Arial" charset="0"/>
                  <a:ea typeface="ヒラギノ角ゴ Pro W3" pitchFamily="1" charset="-128"/>
                </a:defRPr>
              </a:lvl7pPr>
              <a:lvl8pPr marL="1371600" algn="l" rtl="0" eaLnBrk="1" fontAlgn="base" hangingPunct="1">
                <a:spcBef>
                  <a:spcPct val="0"/>
                </a:spcBef>
                <a:spcAft>
                  <a:spcPct val="0"/>
                </a:spcAft>
                <a:defRPr sz="2800" b="1">
                  <a:solidFill>
                    <a:srgbClr val="00549F"/>
                  </a:solidFill>
                  <a:latin typeface="Arial" charset="0"/>
                  <a:ea typeface="ヒラギノ角ゴ Pro W3" pitchFamily="1" charset="-128"/>
                </a:defRPr>
              </a:lvl8pPr>
              <a:lvl9pPr marL="1828800" algn="l" rtl="0" eaLnBrk="1" fontAlgn="base" hangingPunct="1">
                <a:spcBef>
                  <a:spcPct val="0"/>
                </a:spcBef>
                <a:spcAft>
                  <a:spcPct val="0"/>
                </a:spcAft>
                <a:defRPr sz="2800" b="1">
                  <a:solidFill>
                    <a:srgbClr val="00549F"/>
                  </a:solidFill>
                  <a:latin typeface="Arial" charset="0"/>
                  <a:ea typeface="ヒラギノ角ゴ Pro W3" pitchFamily="1" charset="-128"/>
                </a:defRPr>
              </a:lvl9pPr>
            </a:lstStyle>
            <a:p>
              <a:pPr algn="l">
                <a:defRPr/>
              </a:pPr>
              <a:r>
                <a:rPr lang="zh-CN" altLang="en-US" sz="1800" b="0" dirty="0"/>
                <a:t>脑神经信号采集模拟前端</a:t>
              </a:r>
              <a:endParaRPr lang="en-US" altLang="zh-CN" sz="1800" b="0" dirty="0"/>
            </a:p>
            <a:p>
              <a:pPr algn="l">
                <a:defRPr/>
              </a:pPr>
              <a:endParaRPr lang="de-DE" altLang="zh-CN" sz="1800" b="0" dirty="0">
                <a:latin typeface="黑体" panose="02010609060101010101" pitchFamily="49" charset="-122"/>
                <a:ea typeface="+mj-ea"/>
              </a:endParaRPr>
            </a:p>
            <a:p>
              <a:pPr>
                <a:defRPr/>
              </a:pPr>
              <a:r>
                <a:rPr lang="zh-CN" altLang="en-US" sz="1800" b="0" dirty="0">
                  <a:latin typeface="黑体" panose="02010609060101010101" pitchFamily="49" charset="-122"/>
                  <a:ea typeface="+mj-ea"/>
                </a:rPr>
                <a:t>吕良剑</a:t>
              </a:r>
              <a:r>
                <a:rPr lang="de-DE" altLang="zh-CN" sz="1800" b="0" dirty="0">
                  <a:latin typeface="黑体" panose="02010609060101010101" pitchFamily="49" charset="-122"/>
                  <a:ea typeface="+mj-ea"/>
                </a:rPr>
                <a:t> | 2017-01-04</a:t>
              </a:r>
            </a:p>
          </p:txBody>
        </p:sp>
        <p:cxnSp>
          <p:nvCxnSpPr>
            <p:cNvPr id="10" name="Gerade Verbindung 20"/>
            <p:cNvCxnSpPr/>
            <p:nvPr userDrawn="1"/>
          </p:nvCxnSpPr>
          <p:spPr bwMode="auto">
            <a:xfrm>
              <a:off x="5086255" y="921420"/>
              <a:ext cx="3374177" cy="0"/>
            </a:xfrm>
            <a:prstGeom prst="line">
              <a:avLst/>
            </a:prstGeom>
            <a:solidFill>
              <a:schemeClr val="accent1"/>
            </a:solidFill>
            <a:ln w="22860" cap="flat" cmpd="sng" algn="ctr">
              <a:solidFill>
                <a:schemeClr val="tx2"/>
              </a:solidFill>
              <a:prstDash val="solid"/>
              <a:round/>
              <a:headEnd type="none" w="med" len="med"/>
              <a:tailEnd type="none" w="med" len="med"/>
            </a:ln>
            <a:effectLst/>
          </p:spPr>
        </p:cxnSp>
      </p:grpSp>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51720" y="349920"/>
            <a:ext cx="2438740" cy="1066949"/>
          </a:xfrm>
          <a:prstGeom prst="rect">
            <a:avLst/>
          </a:prstGeom>
        </p:spPr>
      </p:pic>
      <p:pic>
        <p:nvPicPr>
          <p:cNvPr id="12" name="图片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7584" y="349920"/>
            <a:ext cx="1138238" cy="1143000"/>
          </a:xfrm>
          <a:prstGeom prst="rect">
            <a:avLst/>
          </a:prstGeom>
        </p:spPr>
      </p:pic>
    </p:spTree>
    <p:extLst>
      <p:ext uri="{BB962C8B-B14F-4D97-AF65-F5344CB8AC3E}">
        <p14:creationId xmlns:p14="http://schemas.microsoft.com/office/powerpoint/2010/main" val="4156321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3871" y="188640"/>
            <a:ext cx="797787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zh-CN" altLang="en-US" dirty="0"/>
              <a:t>单击此处编辑母版标题样式</a:t>
            </a:r>
            <a:endParaRPr lang="de-DE" dirty="0"/>
          </a:p>
        </p:txBody>
      </p:sp>
      <p:sp>
        <p:nvSpPr>
          <p:cNvPr id="1027" name="Rectangle 3"/>
          <p:cNvSpPr>
            <a:spLocks noGrp="1" noChangeArrowheads="1"/>
          </p:cNvSpPr>
          <p:nvPr>
            <p:ph type="body" idx="1"/>
          </p:nvPr>
        </p:nvSpPr>
        <p:spPr bwMode="auto">
          <a:xfrm>
            <a:off x="613871" y="1268760"/>
            <a:ext cx="7977877" cy="475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zh-CN" altLang="en-US" dirty="0"/>
              <a:t>第一级</a:t>
            </a:r>
            <a:endParaRPr lang="de-DE" dirty="0"/>
          </a:p>
          <a:p>
            <a:pPr lvl="1"/>
            <a:r>
              <a:rPr lang="zh-CN" altLang="en-US" dirty="0"/>
              <a:t>第二级</a:t>
            </a:r>
            <a:endParaRPr lang="de-DE" dirty="0"/>
          </a:p>
          <a:p>
            <a:pPr lvl="2"/>
            <a:r>
              <a:rPr lang="zh-CN" altLang="en-US" dirty="0"/>
              <a:t>第三级</a:t>
            </a:r>
            <a:endParaRPr lang="de-DE" dirty="0"/>
          </a:p>
          <a:p>
            <a:pPr lvl="3"/>
            <a:r>
              <a:rPr lang="zh-CN" altLang="en-US" dirty="0"/>
              <a:t>第四级</a:t>
            </a:r>
            <a:endParaRPr lang="de-DE" dirty="0"/>
          </a:p>
          <a:p>
            <a:pPr lvl="4"/>
            <a:r>
              <a:rPr lang="zh-CN" altLang="en-US" dirty="0"/>
              <a:t>第五级</a:t>
            </a:r>
            <a:endParaRPr lang="de-DE" dirty="0"/>
          </a:p>
        </p:txBody>
      </p:sp>
      <p:sp>
        <p:nvSpPr>
          <p:cNvPr id="1029" name="Rectangle 5"/>
          <p:cNvSpPr>
            <a:spLocks noGrp="1" noChangeArrowheads="1"/>
          </p:cNvSpPr>
          <p:nvPr>
            <p:ph type="ftr" sz="quarter" idx="3"/>
          </p:nvPr>
        </p:nvSpPr>
        <p:spPr bwMode="auto">
          <a:xfrm>
            <a:off x="762000" y="6305550"/>
            <a:ext cx="5394176" cy="381000"/>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a:defRPr sz="1000" b="1" dirty="0" smtClean="0">
                <a:solidFill>
                  <a:schemeClr val="tx2"/>
                </a:solidFill>
                <a:latin typeface="Arial" pitchFamily="34" charset="0"/>
                <a:cs typeface="Arial" pitchFamily="34" charset="0"/>
              </a:defRPr>
            </a:lvl1pPr>
          </a:lstStyle>
          <a:p>
            <a:pPr>
              <a:defRPr/>
            </a:pPr>
            <a:r>
              <a:rPr lang="en-US" altLang="zh-CN" b="0" dirty="0">
                <a:latin typeface="黑体" panose="02010609060101010101" pitchFamily="49" charset="-122"/>
                <a:ea typeface="黑体" panose="02010609060101010101" pitchFamily="49" charset="-122"/>
              </a:rPr>
              <a:t>BCRC Analog IC Technologies</a:t>
            </a:r>
            <a:endParaRPr lang="de-DE" altLang="zh-CN" b="0" dirty="0">
              <a:latin typeface="黑体" panose="02010609060101010101" pitchFamily="49" charset="-122"/>
              <a:ea typeface="黑体" panose="02010609060101010101" pitchFamily="49" charset="-122"/>
            </a:endParaRPr>
          </a:p>
        </p:txBody>
      </p:sp>
      <p:sp>
        <p:nvSpPr>
          <p:cNvPr id="1030" name="Rectangle 6"/>
          <p:cNvSpPr>
            <a:spLocks noGrp="1" noChangeArrowheads="1"/>
          </p:cNvSpPr>
          <p:nvPr>
            <p:ph type="sldNum" sz="quarter" idx="4"/>
          </p:nvPr>
        </p:nvSpPr>
        <p:spPr bwMode="auto">
          <a:xfrm>
            <a:off x="0" y="6318250"/>
            <a:ext cx="457200" cy="381000"/>
          </a:xfrm>
          <a:prstGeom prst="rect">
            <a:avLst/>
          </a:prstGeom>
          <a:solidFill>
            <a:srgbClr val="00549F"/>
          </a:solidFill>
          <a:ln w="9525">
            <a:noFill/>
            <a:miter lim="800000"/>
            <a:headEnd/>
            <a:tailEnd/>
          </a:ln>
        </p:spPr>
        <p:txBody>
          <a:bodyPr vert="horz" wrap="none" lIns="91440" tIns="45720" rIns="91440" bIns="45720" numCol="1" anchor="ctr" anchorCtr="0" compatLnSpc="1">
            <a:prstTxWarp prst="textNoShape">
              <a:avLst/>
            </a:prstTxWarp>
          </a:bodyPr>
          <a:lstStyle>
            <a:lvl1pPr algn="r">
              <a:defRPr sz="1400">
                <a:solidFill>
                  <a:schemeClr val="bg1"/>
                </a:solidFill>
              </a:defRPr>
            </a:lvl1pPr>
          </a:lstStyle>
          <a:p>
            <a:pPr>
              <a:defRPr/>
            </a:pPr>
            <a:fld id="{23241118-E9D6-445B-AE54-D0A66715DDCB}" type="slidenum">
              <a:rPr lang="de-DE" smtClean="0"/>
              <a:pPr>
                <a:defRPr/>
              </a:pPr>
              <a:t>‹#›</a:t>
            </a:fld>
            <a:endParaRPr lang="de-DE" dirty="0">
              <a:solidFill>
                <a:srgbClr val="D3D9DD"/>
              </a:solidFill>
            </a:endParaRPr>
          </a:p>
        </p:txBody>
      </p:sp>
      <p:pic>
        <p:nvPicPr>
          <p:cNvPr id="2" name="图片 1"/>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604319" y="6165304"/>
            <a:ext cx="987429" cy="432000"/>
          </a:xfrm>
          <a:prstGeom prst="rect">
            <a:avLst/>
          </a:prstGeom>
        </p:spPr>
      </p:pic>
      <p:pic>
        <p:nvPicPr>
          <p:cNvPr id="3" name="图片 2"/>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7092280" y="6165304"/>
            <a:ext cx="430200" cy="432000"/>
          </a:xfrm>
          <a:prstGeom prst="rect">
            <a:avLst/>
          </a:prstGeom>
        </p:spPr>
      </p:pic>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Lst>
  <p:hf hdr="0"/>
  <p:txStyles>
    <p:titleStyle>
      <a:lvl1pPr algn="l" rtl="0" eaLnBrk="1" fontAlgn="base" hangingPunct="1">
        <a:spcBef>
          <a:spcPct val="0"/>
        </a:spcBef>
        <a:spcAft>
          <a:spcPct val="0"/>
        </a:spcAft>
        <a:defRPr sz="2800" b="1">
          <a:solidFill>
            <a:srgbClr val="00549F"/>
          </a:solidFill>
          <a:latin typeface="+mj-lt"/>
          <a:ea typeface="+mj-ea"/>
          <a:cs typeface="+mj-cs"/>
        </a:defRPr>
      </a:lvl1pPr>
      <a:lvl2pPr algn="l" rtl="0" eaLnBrk="1" fontAlgn="base" hangingPunct="1">
        <a:spcBef>
          <a:spcPct val="0"/>
        </a:spcBef>
        <a:spcAft>
          <a:spcPct val="0"/>
        </a:spcAft>
        <a:defRPr sz="2800" b="1">
          <a:solidFill>
            <a:srgbClr val="00549F"/>
          </a:solidFill>
          <a:latin typeface="Arial" charset="0"/>
          <a:ea typeface="ヒラギノ角ゴ Pro W3" pitchFamily="1" charset="-128"/>
        </a:defRPr>
      </a:lvl2pPr>
      <a:lvl3pPr algn="l" rtl="0" eaLnBrk="1" fontAlgn="base" hangingPunct="1">
        <a:spcBef>
          <a:spcPct val="0"/>
        </a:spcBef>
        <a:spcAft>
          <a:spcPct val="0"/>
        </a:spcAft>
        <a:defRPr sz="2800" b="1">
          <a:solidFill>
            <a:srgbClr val="00549F"/>
          </a:solidFill>
          <a:latin typeface="Arial" charset="0"/>
          <a:ea typeface="ヒラギノ角ゴ Pro W3" pitchFamily="1" charset="-128"/>
        </a:defRPr>
      </a:lvl3pPr>
      <a:lvl4pPr algn="l" rtl="0" eaLnBrk="1" fontAlgn="base" hangingPunct="1">
        <a:spcBef>
          <a:spcPct val="0"/>
        </a:spcBef>
        <a:spcAft>
          <a:spcPct val="0"/>
        </a:spcAft>
        <a:defRPr sz="2800" b="1">
          <a:solidFill>
            <a:srgbClr val="00549F"/>
          </a:solidFill>
          <a:latin typeface="Arial" charset="0"/>
          <a:ea typeface="ヒラギノ角ゴ Pro W3" pitchFamily="1" charset="-128"/>
        </a:defRPr>
      </a:lvl4pPr>
      <a:lvl5pPr algn="l" rtl="0" eaLnBrk="1" fontAlgn="base" hangingPunct="1">
        <a:spcBef>
          <a:spcPct val="0"/>
        </a:spcBef>
        <a:spcAft>
          <a:spcPct val="0"/>
        </a:spcAft>
        <a:defRPr sz="2800" b="1">
          <a:solidFill>
            <a:srgbClr val="00549F"/>
          </a:solidFill>
          <a:latin typeface="Arial" charset="0"/>
          <a:ea typeface="ヒラギノ角ゴ Pro W3" pitchFamily="1" charset="-128"/>
        </a:defRPr>
      </a:lvl5pPr>
      <a:lvl6pPr marL="457200" algn="l" rtl="0" eaLnBrk="1" fontAlgn="base" hangingPunct="1">
        <a:spcBef>
          <a:spcPct val="0"/>
        </a:spcBef>
        <a:spcAft>
          <a:spcPct val="0"/>
        </a:spcAft>
        <a:defRPr sz="2800" b="1">
          <a:solidFill>
            <a:srgbClr val="00549F"/>
          </a:solidFill>
          <a:latin typeface="Arial" charset="0"/>
          <a:ea typeface="ヒラギノ角ゴ Pro W3" pitchFamily="1" charset="-128"/>
        </a:defRPr>
      </a:lvl6pPr>
      <a:lvl7pPr marL="914400" algn="l" rtl="0" eaLnBrk="1" fontAlgn="base" hangingPunct="1">
        <a:spcBef>
          <a:spcPct val="0"/>
        </a:spcBef>
        <a:spcAft>
          <a:spcPct val="0"/>
        </a:spcAft>
        <a:defRPr sz="2800" b="1">
          <a:solidFill>
            <a:srgbClr val="00549F"/>
          </a:solidFill>
          <a:latin typeface="Arial" charset="0"/>
          <a:ea typeface="ヒラギノ角ゴ Pro W3" pitchFamily="1" charset="-128"/>
        </a:defRPr>
      </a:lvl7pPr>
      <a:lvl8pPr marL="1371600" algn="l" rtl="0" eaLnBrk="1" fontAlgn="base" hangingPunct="1">
        <a:spcBef>
          <a:spcPct val="0"/>
        </a:spcBef>
        <a:spcAft>
          <a:spcPct val="0"/>
        </a:spcAft>
        <a:defRPr sz="2800" b="1">
          <a:solidFill>
            <a:srgbClr val="00549F"/>
          </a:solidFill>
          <a:latin typeface="Arial" charset="0"/>
          <a:ea typeface="ヒラギノ角ゴ Pro W3" pitchFamily="1" charset="-128"/>
        </a:defRPr>
      </a:lvl8pPr>
      <a:lvl9pPr marL="1828800" algn="l" rtl="0" eaLnBrk="1" fontAlgn="base" hangingPunct="1">
        <a:spcBef>
          <a:spcPct val="0"/>
        </a:spcBef>
        <a:spcAft>
          <a:spcPct val="0"/>
        </a:spcAft>
        <a:defRPr sz="2800" b="1">
          <a:solidFill>
            <a:srgbClr val="00549F"/>
          </a:solidFill>
          <a:latin typeface="Arial" charset="0"/>
          <a:ea typeface="ヒラギノ角ゴ Pro W3" pitchFamily="1" charset="-128"/>
        </a:defRPr>
      </a:lvl9pPr>
    </p:titleStyle>
    <p:bodyStyle>
      <a:lvl1pPr marL="474663" indent="-474663" algn="l" rtl="0" eaLnBrk="1" fontAlgn="base" hangingPunct="1">
        <a:spcBef>
          <a:spcPct val="20000"/>
        </a:spcBef>
        <a:spcAft>
          <a:spcPct val="0"/>
        </a:spcAft>
        <a:buClr>
          <a:srgbClr val="00549F"/>
        </a:buClr>
        <a:buFont typeface="Wingdings" pitchFamily="2" charset="2"/>
        <a:buChar char="n"/>
        <a:defRPr sz="2400" b="1">
          <a:solidFill>
            <a:schemeClr val="tx1"/>
          </a:solidFill>
          <a:latin typeface="+mn-lt"/>
          <a:ea typeface="+mn-ea"/>
          <a:cs typeface="+mn-cs"/>
        </a:defRPr>
      </a:lvl1pPr>
      <a:lvl2pPr marL="950913" indent="-285750" algn="l" rtl="0" eaLnBrk="1" fontAlgn="base" hangingPunct="1">
        <a:spcBef>
          <a:spcPct val="20000"/>
        </a:spcBef>
        <a:spcAft>
          <a:spcPct val="0"/>
        </a:spcAft>
        <a:buClr>
          <a:srgbClr val="00549F"/>
        </a:buClr>
        <a:buSzPct val="100000"/>
        <a:buFont typeface="Arial" pitchFamily="34" charset="0"/>
        <a:buChar char="►"/>
        <a:defRPr sz="2000">
          <a:solidFill>
            <a:schemeClr val="tx1"/>
          </a:solidFill>
          <a:latin typeface="+mn-lt"/>
          <a:ea typeface="+mn-ea"/>
        </a:defRPr>
      </a:lvl2pPr>
      <a:lvl3pPr marL="1370013" indent="-228600" algn="l" rtl="0" eaLnBrk="1" fontAlgn="base" hangingPunct="1">
        <a:spcBef>
          <a:spcPct val="20000"/>
        </a:spcBef>
        <a:spcAft>
          <a:spcPct val="0"/>
        </a:spcAft>
        <a:buChar char="»"/>
        <a:defRPr>
          <a:solidFill>
            <a:srgbClr val="4C4C4C"/>
          </a:solidFill>
          <a:latin typeface="+mn-lt"/>
          <a:ea typeface="+mn-ea"/>
        </a:defRPr>
      </a:lvl3pPr>
      <a:lvl4pPr marL="1789113" indent="-228600" algn="l" rtl="0" eaLnBrk="1" fontAlgn="base" hangingPunct="1">
        <a:spcBef>
          <a:spcPct val="20000"/>
        </a:spcBef>
        <a:spcAft>
          <a:spcPct val="0"/>
        </a:spcAft>
        <a:buChar char="–"/>
        <a:defRPr sz="1600">
          <a:solidFill>
            <a:srgbClr val="4C4C4C"/>
          </a:solidFill>
          <a:latin typeface="+mn-lt"/>
          <a:ea typeface="+mn-ea"/>
        </a:defRPr>
      </a:lvl4pPr>
      <a:lvl5pPr marL="2208213" indent="-228600" algn="l" rtl="0" eaLnBrk="1" fontAlgn="base" hangingPunct="1">
        <a:spcBef>
          <a:spcPct val="20000"/>
        </a:spcBef>
        <a:spcAft>
          <a:spcPct val="0"/>
        </a:spcAft>
        <a:buChar char="»"/>
        <a:defRPr sz="1400">
          <a:solidFill>
            <a:srgbClr val="4C4C4C"/>
          </a:solidFill>
          <a:latin typeface="+mn-lt"/>
          <a:ea typeface="+mn-ea"/>
        </a:defRPr>
      </a:lvl5pPr>
      <a:lvl6pPr marL="2665413" indent="-228600" algn="l" rtl="0" eaLnBrk="1" fontAlgn="base" hangingPunct="1">
        <a:spcBef>
          <a:spcPct val="20000"/>
        </a:spcBef>
        <a:spcAft>
          <a:spcPct val="0"/>
        </a:spcAft>
        <a:buChar char="»"/>
        <a:defRPr sz="1400">
          <a:solidFill>
            <a:srgbClr val="4C4C4C"/>
          </a:solidFill>
          <a:latin typeface="+mn-lt"/>
          <a:ea typeface="+mn-ea"/>
        </a:defRPr>
      </a:lvl6pPr>
      <a:lvl7pPr marL="3122613" indent="-228600" algn="l" rtl="0" eaLnBrk="1" fontAlgn="base" hangingPunct="1">
        <a:spcBef>
          <a:spcPct val="20000"/>
        </a:spcBef>
        <a:spcAft>
          <a:spcPct val="0"/>
        </a:spcAft>
        <a:buChar char="»"/>
        <a:defRPr sz="1400">
          <a:solidFill>
            <a:srgbClr val="4C4C4C"/>
          </a:solidFill>
          <a:latin typeface="+mn-lt"/>
          <a:ea typeface="+mn-ea"/>
        </a:defRPr>
      </a:lvl7pPr>
      <a:lvl8pPr marL="3579813" indent="-228600" algn="l" rtl="0" eaLnBrk="1" fontAlgn="base" hangingPunct="1">
        <a:spcBef>
          <a:spcPct val="20000"/>
        </a:spcBef>
        <a:spcAft>
          <a:spcPct val="0"/>
        </a:spcAft>
        <a:buChar char="»"/>
        <a:defRPr sz="1400">
          <a:solidFill>
            <a:srgbClr val="4C4C4C"/>
          </a:solidFill>
          <a:latin typeface="+mn-lt"/>
          <a:ea typeface="+mn-ea"/>
        </a:defRPr>
      </a:lvl8pPr>
      <a:lvl9pPr marL="4037013" indent="-228600" algn="l" rtl="0" eaLnBrk="1" fontAlgn="base" hangingPunct="1">
        <a:spcBef>
          <a:spcPct val="20000"/>
        </a:spcBef>
        <a:spcAft>
          <a:spcPct val="0"/>
        </a:spcAft>
        <a:buChar char="»"/>
        <a:defRPr sz="1400">
          <a:solidFill>
            <a:srgbClr val="4C4C4C"/>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descr="timg.jpg"/>
          <p:cNvPicPr>
            <a:picLocks noGrp="1" noChangeAspect="1"/>
          </p:cNvPicPr>
          <p:nvPr>
            <p:ph idx="4294967295"/>
          </p:nvPr>
        </p:nvPicPr>
        <p:blipFill>
          <a:blip r:embed="rId2"/>
          <a:stretch>
            <a:fillRect/>
          </a:stretch>
        </p:blipFill>
        <p:spPr>
          <a:xfrm>
            <a:off x="285720" y="214290"/>
            <a:ext cx="3792538" cy="1714500"/>
          </a:xfrm>
        </p:spPr>
      </p:pic>
      <p:pic>
        <p:nvPicPr>
          <p:cNvPr id="11" name="图片 10" descr="timg - 副本.jpg"/>
          <p:cNvPicPr>
            <a:picLocks noChangeAspect="1"/>
          </p:cNvPicPr>
          <p:nvPr/>
        </p:nvPicPr>
        <p:blipFill>
          <a:blip r:embed="rId3"/>
          <a:stretch>
            <a:fillRect/>
          </a:stretch>
        </p:blipFill>
        <p:spPr>
          <a:xfrm>
            <a:off x="6286512" y="5715016"/>
            <a:ext cx="2730500" cy="1003300"/>
          </a:xfrm>
          <a:prstGeom prst="rect">
            <a:avLst/>
          </a:prstGeom>
        </p:spPr>
      </p:pic>
      <p:sp>
        <p:nvSpPr>
          <p:cNvPr id="4" name="灯片编号占位符 3"/>
          <p:cNvSpPr>
            <a:spLocks noGrp="1"/>
          </p:cNvSpPr>
          <p:nvPr>
            <p:ph type="sldNum" sz="quarter" idx="11"/>
          </p:nvPr>
        </p:nvSpPr>
        <p:spPr/>
        <p:txBody>
          <a:bodyPr/>
          <a:lstStyle/>
          <a:p>
            <a:pPr>
              <a:defRPr/>
            </a:pPr>
            <a:fld id="{62371157-B6BF-4AAF-AEB4-83CAC59A8907}" type="slidenum">
              <a:rPr lang="de-DE" smtClean="0"/>
              <a:pPr>
                <a:defRPr/>
              </a:pPr>
              <a:t>1</a:t>
            </a:fld>
            <a:endParaRPr lang="de-DE" dirty="0">
              <a:solidFill>
                <a:srgbClr val="D3D9DD"/>
              </a:solidFill>
            </a:endParaRPr>
          </a:p>
        </p:txBody>
      </p:sp>
      <p:sp>
        <p:nvSpPr>
          <p:cNvPr id="10" name="矩形 9"/>
          <p:cNvSpPr/>
          <p:nvPr/>
        </p:nvSpPr>
        <p:spPr bwMode="auto">
          <a:xfrm>
            <a:off x="2857488" y="1071546"/>
            <a:ext cx="6072230" cy="4571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dirty="0">
              <a:ln>
                <a:noFill/>
              </a:ln>
              <a:solidFill>
                <a:schemeClr val="bg1"/>
              </a:solidFill>
              <a:effectLst/>
              <a:latin typeface="Arial" charset="0"/>
              <a:ea typeface="ヒラギノ角ゴ Pro W3" pitchFamily="1" charset="-128"/>
            </a:endParaRPr>
          </a:p>
        </p:txBody>
      </p:sp>
      <p:pic>
        <p:nvPicPr>
          <p:cNvPr id="13" name="图片 12" descr="6.jpg"/>
          <p:cNvPicPr>
            <a:picLocks noChangeAspect="1"/>
          </p:cNvPicPr>
          <p:nvPr/>
        </p:nvPicPr>
        <p:blipFill>
          <a:blip r:embed="rId4" cstate="print"/>
          <a:stretch>
            <a:fillRect/>
          </a:stretch>
        </p:blipFill>
        <p:spPr>
          <a:xfrm>
            <a:off x="8572528" y="6357958"/>
            <a:ext cx="400043" cy="389158"/>
          </a:xfrm>
          <a:prstGeom prst="rect">
            <a:avLst/>
          </a:prstGeom>
        </p:spPr>
      </p:pic>
      <p:sp>
        <p:nvSpPr>
          <p:cNvPr id="15" name="TextBox 14"/>
          <p:cNvSpPr txBox="1"/>
          <p:nvPr/>
        </p:nvSpPr>
        <p:spPr>
          <a:xfrm>
            <a:off x="6572264" y="5643578"/>
            <a:ext cx="2071702" cy="400110"/>
          </a:xfrm>
          <a:prstGeom prst="rect">
            <a:avLst/>
          </a:prstGeom>
          <a:noFill/>
        </p:spPr>
        <p:txBody>
          <a:bodyPr wrap="square" rtlCol="0">
            <a:spAutoFit/>
          </a:bodyPr>
          <a:lstStyle/>
          <a:p>
            <a:r>
              <a:rPr lang="en-US" altLang="zh-CN" dirty="0" err="1">
                <a:latin typeface="Times New Roman" pitchFamily="18" charset="0"/>
                <a:ea typeface="微软雅黑" pitchFamily="34" charset="-122"/>
                <a:cs typeface="Times New Roman" pitchFamily="18" charset="0"/>
              </a:rPr>
              <a:t>Xie</a:t>
            </a:r>
            <a:r>
              <a:rPr lang="en-US" altLang="zh-CN" dirty="0">
                <a:latin typeface="Times New Roman" pitchFamily="18" charset="0"/>
                <a:ea typeface="微软雅黑" pitchFamily="34" charset="-122"/>
                <a:cs typeface="Times New Roman" pitchFamily="18" charset="0"/>
              </a:rPr>
              <a:t> </a:t>
            </a:r>
            <a:r>
              <a:rPr lang="en-US" altLang="zh-CN" dirty="0" err="1">
                <a:latin typeface="Times New Roman" pitchFamily="18" charset="0"/>
                <a:ea typeface="微软雅黑" pitchFamily="34" charset="-122"/>
                <a:cs typeface="Times New Roman" pitchFamily="18" charset="0"/>
              </a:rPr>
              <a:t>Wenzhao</a:t>
            </a:r>
            <a:endParaRPr lang="zh-CN" altLang="en-US" dirty="0">
              <a:latin typeface="Times New Roman" pitchFamily="18" charset="0"/>
              <a:ea typeface="微软雅黑" pitchFamily="34" charset="-122"/>
              <a:cs typeface="Times New Roman" pitchFamily="18" charset="0"/>
            </a:endParaRPr>
          </a:p>
        </p:txBody>
      </p:sp>
      <p:sp>
        <p:nvSpPr>
          <p:cNvPr id="9" name="TextBox 8"/>
          <p:cNvSpPr txBox="1"/>
          <p:nvPr/>
        </p:nvSpPr>
        <p:spPr>
          <a:xfrm>
            <a:off x="642910" y="2857496"/>
            <a:ext cx="8143932" cy="523220"/>
          </a:xfrm>
          <a:prstGeom prst="rect">
            <a:avLst/>
          </a:prstGeom>
          <a:noFill/>
        </p:spPr>
        <p:txBody>
          <a:bodyPr wrap="square" rtlCol="0">
            <a:spAutoFit/>
          </a:bodyPr>
          <a:lstStyle/>
          <a:p>
            <a:pPr algn="ctr"/>
            <a:r>
              <a:rPr lang="zh-CN" altLang="en-US" sz="2800" dirty="0">
                <a:latin typeface="+mj-ea"/>
                <a:ea typeface="+mj-ea"/>
                <a:cs typeface="Times New Roman" pitchFamily="18" charset="0"/>
              </a:rPr>
              <a:t>华为达芬奇架构及其加速器生态</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10</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sp>
        <p:nvSpPr>
          <p:cNvPr id="7" name="矩形 6"/>
          <p:cNvSpPr/>
          <p:nvPr/>
        </p:nvSpPr>
        <p:spPr>
          <a:xfrm>
            <a:off x="1142976" y="5357826"/>
            <a:ext cx="6786610" cy="1323439"/>
          </a:xfrm>
          <a:prstGeom prst="rect">
            <a:avLst/>
          </a:prstGeom>
        </p:spPr>
        <p:txBody>
          <a:bodyPr wrap="square">
            <a:spAutoFit/>
          </a:bodyPr>
          <a:lstStyle/>
          <a:p>
            <a:pPr indent="457200"/>
            <a:r>
              <a:rPr lang="en-US" dirty="0" err="1">
                <a:latin typeface="+mn-ea"/>
                <a:ea typeface="+mn-ea"/>
              </a:rPr>
              <a:t>Davinci</a:t>
            </a:r>
            <a:r>
              <a:rPr lang="en-US" dirty="0">
                <a:latin typeface="+mn-ea"/>
                <a:ea typeface="+mn-ea"/>
              </a:rPr>
              <a:t> Core</a:t>
            </a:r>
            <a:r>
              <a:rPr lang="zh-CN" altLang="en-US" dirty="0">
                <a:latin typeface="+mn-ea"/>
                <a:ea typeface="+mn-ea"/>
              </a:rPr>
              <a:t>进行了更多的设计，配合完成高性能的卷积计算。</a:t>
            </a:r>
            <a:r>
              <a:rPr lang="en-US" dirty="0">
                <a:latin typeface="+mn-ea"/>
                <a:ea typeface="+mn-ea"/>
              </a:rPr>
              <a:t>MTE</a:t>
            </a:r>
            <a:r>
              <a:rPr lang="zh-CN" altLang="en-US" dirty="0">
                <a:latin typeface="+mn-ea"/>
                <a:ea typeface="+mn-ea"/>
              </a:rPr>
              <a:t>中的</a:t>
            </a:r>
            <a:r>
              <a:rPr lang="en-US" dirty="0">
                <a:latin typeface="+mn-ea"/>
                <a:ea typeface="+mn-ea"/>
              </a:rPr>
              <a:t>img2col</a:t>
            </a:r>
            <a:r>
              <a:rPr lang="zh-CN" altLang="en-US" dirty="0">
                <a:latin typeface="+mn-ea"/>
                <a:ea typeface="+mn-ea"/>
              </a:rPr>
              <a:t>表明其进行了</a:t>
            </a:r>
            <a:r>
              <a:rPr lang="en-US" altLang="zh-CN" dirty="0">
                <a:latin typeface="+mn-ea"/>
                <a:ea typeface="+mn-ea"/>
              </a:rPr>
              <a:t>3</a:t>
            </a:r>
            <a:r>
              <a:rPr lang="en-US" dirty="0">
                <a:latin typeface="+mn-ea"/>
                <a:ea typeface="+mn-ea"/>
              </a:rPr>
              <a:t>D Tensor</a:t>
            </a:r>
            <a:r>
              <a:rPr lang="zh-CN" altLang="en-US" dirty="0">
                <a:latin typeface="+mn-ea"/>
                <a:ea typeface="+mn-ea"/>
              </a:rPr>
              <a:t>到</a:t>
            </a:r>
            <a:r>
              <a:rPr lang="en-US" dirty="0">
                <a:latin typeface="+mn-ea"/>
                <a:ea typeface="+mn-ea"/>
              </a:rPr>
              <a:t>Matrix</a:t>
            </a:r>
            <a:r>
              <a:rPr lang="zh-CN" altLang="en-US" dirty="0">
                <a:latin typeface="+mn-ea"/>
                <a:ea typeface="+mn-ea"/>
              </a:rPr>
              <a:t>的转换。</a:t>
            </a:r>
            <a:r>
              <a:rPr lang="en-US" altLang="zh-CN" dirty="0">
                <a:latin typeface="+mn-ea"/>
                <a:ea typeface="+mn-ea"/>
              </a:rPr>
              <a:t>CUBE</a:t>
            </a:r>
            <a:r>
              <a:rPr lang="zh-CN" altLang="en-US" dirty="0">
                <a:latin typeface="+mn-ea"/>
                <a:ea typeface="+mn-ea"/>
              </a:rPr>
              <a:t>的单周期能够完成</a:t>
            </a:r>
            <a:r>
              <a:rPr lang="en-US" altLang="zh-CN" dirty="0">
                <a:latin typeface="+mn-ea"/>
                <a:ea typeface="+mn-ea"/>
              </a:rPr>
              <a:t>4096</a:t>
            </a:r>
            <a:r>
              <a:rPr lang="zh-CN" altLang="en-US" dirty="0">
                <a:latin typeface="+mn-ea"/>
                <a:ea typeface="+mn-ea"/>
              </a:rPr>
              <a:t>次</a:t>
            </a:r>
            <a:r>
              <a:rPr lang="en-US" altLang="zh-CN" dirty="0">
                <a:latin typeface="+mn-ea"/>
                <a:ea typeface="+mn-ea"/>
              </a:rPr>
              <a:t>16</a:t>
            </a:r>
            <a:r>
              <a:rPr lang="zh-CN" altLang="en-US" dirty="0">
                <a:latin typeface="+mn-ea"/>
                <a:ea typeface="+mn-ea"/>
              </a:rPr>
              <a:t>位浮点</a:t>
            </a:r>
            <a:r>
              <a:rPr lang="en-US" altLang="zh-CN" dirty="0">
                <a:latin typeface="+mn-ea"/>
                <a:ea typeface="+mn-ea"/>
              </a:rPr>
              <a:t>MAC</a:t>
            </a:r>
            <a:r>
              <a:rPr lang="zh-CN" altLang="en-US" dirty="0">
                <a:latin typeface="+mn-ea"/>
                <a:ea typeface="+mn-ea"/>
              </a:rPr>
              <a:t>操作，或</a:t>
            </a:r>
            <a:r>
              <a:rPr lang="en-US" altLang="zh-CN" dirty="0">
                <a:latin typeface="+mn-ea"/>
                <a:ea typeface="+mn-ea"/>
              </a:rPr>
              <a:t>8192</a:t>
            </a:r>
            <a:r>
              <a:rPr lang="zh-CN" altLang="en-US" dirty="0">
                <a:latin typeface="+mn-ea"/>
                <a:ea typeface="+mn-ea"/>
              </a:rPr>
              <a:t>次</a:t>
            </a:r>
            <a:r>
              <a:rPr lang="en-US" altLang="zh-CN" dirty="0">
                <a:latin typeface="+mn-ea"/>
                <a:ea typeface="+mn-ea"/>
              </a:rPr>
              <a:t>INT8</a:t>
            </a:r>
            <a:r>
              <a:rPr lang="zh-CN" altLang="en-US" dirty="0">
                <a:latin typeface="+mn-ea"/>
                <a:ea typeface="+mn-ea"/>
              </a:rPr>
              <a:t> </a:t>
            </a:r>
            <a:r>
              <a:rPr lang="en-US" altLang="zh-CN" dirty="0">
                <a:latin typeface="+mn-ea"/>
                <a:ea typeface="+mn-ea"/>
              </a:rPr>
              <a:t>MAC</a:t>
            </a:r>
            <a:r>
              <a:rPr lang="zh-CN" altLang="en-US" dirty="0">
                <a:latin typeface="+mn-ea"/>
                <a:ea typeface="+mn-ea"/>
              </a:rPr>
              <a:t>计算。</a:t>
            </a:r>
          </a:p>
        </p:txBody>
      </p:sp>
      <p:pic>
        <p:nvPicPr>
          <p:cNvPr id="8194" name="Picture 2"/>
          <p:cNvPicPr>
            <a:picLocks noChangeAspect="1" noChangeArrowheads="1"/>
          </p:cNvPicPr>
          <p:nvPr/>
        </p:nvPicPr>
        <p:blipFill>
          <a:blip r:embed="rId4"/>
          <a:srcRect/>
          <a:stretch>
            <a:fillRect/>
          </a:stretch>
        </p:blipFill>
        <p:spPr bwMode="auto">
          <a:xfrm>
            <a:off x="1714480" y="1357298"/>
            <a:ext cx="3733800" cy="3257550"/>
          </a:xfrm>
          <a:prstGeom prst="rect">
            <a:avLst/>
          </a:prstGeom>
          <a:noFill/>
          <a:ln w="9525">
            <a:noFill/>
            <a:miter lim="800000"/>
            <a:headEnd/>
            <a:tailEnd/>
          </a:ln>
          <a:effectLst/>
        </p:spPr>
      </p:pic>
    </p:spTree>
    <p:extLst>
      <p:ext uri="{BB962C8B-B14F-4D97-AF65-F5344CB8AC3E}">
        <p14:creationId xmlns:p14="http://schemas.microsoft.com/office/powerpoint/2010/main" val="1989169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11</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sp>
        <p:nvSpPr>
          <p:cNvPr id="7" name="矩形 6"/>
          <p:cNvSpPr/>
          <p:nvPr/>
        </p:nvSpPr>
        <p:spPr>
          <a:xfrm>
            <a:off x="5000628" y="3071810"/>
            <a:ext cx="3500462" cy="830997"/>
          </a:xfrm>
          <a:prstGeom prst="rect">
            <a:avLst/>
          </a:prstGeom>
        </p:spPr>
        <p:txBody>
          <a:bodyPr wrap="square">
            <a:spAutoFit/>
          </a:bodyPr>
          <a:lstStyle/>
          <a:p>
            <a:r>
              <a:rPr lang="en-US" altLang="zh-CN" sz="2400" dirty="0">
                <a:latin typeface="+mn-ea"/>
                <a:ea typeface="+mn-ea"/>
              </a:rPr>
              <a:t>16×16×16</a:t>
            </a:r>
            <a:r>
              <a:rPr lang="zh-CN" altLang="en-US" sz="2400" dirty="0">
                <a:latin typeface="+mn-ea"/>
                <a:ea typeface="+mn-ea"/>
              </a:rPr>
              <a:t> 的</a:t>
            </a:r>
            <a:r>
              <a:rPr lang="en-US" sz="2400" dirty="0">
                <a:latin typeface="+mn-ea"/>
                <a:ea typeface="+mn-ea"/>
              </a:rPr>
              <a:t>MAC</a:t>
            </a:r>
            <a:r>
              <a:rPr lang="zh-CN" altLang="en-US" sz="2400" dirty="0">
                <a:latin typeface="+mn-ea"/>
                <a:ea typeface="+mn-ea"/>
              </a:rPr>
              <a:t>阵列（以</a:t>
            </a:r>
            <a:r>
              <a:rPr lang="en-US" sz="2400" dirty="0" err="1">
                <a:latin typeface="+mn-ea"/>
                <a:ea typeface="+mn-ea"/>
              </a:rPr>
              <a:t>Davinci</a:t>
            </a:r>
            <a:r>
              <a:rPr lang="en-US" sz="2400" dirty="0">
                <a:latin typeface="+mn-ea"/>
                <a:ea typeface="+mn-ea"/>
              </a:rPr>
              <a:t> Max</a:t>
            </a:r>
            <a:r>
              <a:rPr lang="zh-CN" altLang="en-US" sz="2400" dirty="0">
                <a:latin typeface="+mn-ea"/>
                <a:ea typeface="+mn-ea"/>
              </a:rPr>
              <a:t>为例）</a:t>
            </a:r>
          </a:p>
        </p:txBody>
      </p:sp>
      <p:pic>
        <p:nvPicPr>
          <p:cNvPr id="31746" name="Picture 2"/>
          <p:cNvPicPr>
            <a:picLocks noChangeAspect="1" noChangeArrowheads="1"/>
          </p:cNvPicPr>
          <p:nvPr/>
        </p:nvPicPr>
        <p:blipFill>
          <a:blip r:embed="rId4"/>
          <a:srcRect/>
          <a:stretch>
            <a:fillRect/>
          </a:stretch>
        </p:blipFill>
        <p:spPr bwMode="auto">
          <a:xfrm>
            <a:off x="500033" y="1857364"/>
            <a:ext cx="3613001" cy="3714776"/>
          </a:xfrm>
          <a:prstGeom prst="rect">
            <a:avLst/>
          </a:prstGeom>
          <a:noFill/>
          <a:ln w="9525">
            <a:noFill/>
            <a:miter lim="800000"/>
            <a:headEnd/>
            <a:tailEnd/>
          </a:ln>
          <a:effectLst/>
        </p:spPr>
      </p:pic>
    </p:spTree>
    <p:extLst>
      <p:ext uri="{BB962C8B-B14F-4D97-AF65-F5344CB8AC3E}">
        <p14:creationId xmlns:p14="http://schemas.microsoft.com/office/powerpoint/2010/main" val="1989169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12</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sp>
        <p:nvSpPr>
          <p:cNvPr id="7" name="矩形 6"/>
          <p:cNvSpPr/>
          <p:nvPr/>
        </p:nvSpPr>
        <p:spPr>
          <a:xfrm>
            <a:off x="1071538" y="5357826"/>
            <a:ext cx="7143800" cy="1323439"/>
          </a:xfrm>
          <a:prstGeom prst="rect">
            <a:avLst/>
          </a:prstGeom>
        </p:spPr>
        <p:txBody>
          <a:bodyPr wrap="square">
            <a:spAutoFit/>
          </a:bodyPr>
          <a:lstStyle/>
          <a:p>
            <a:pPr indent="457200"/>
            <a:r>
              <a:rPr lang="zh-CN" altLang="en-US" dirty="0">
                <a:latin typeface="+mn-ea"/>
                <a:ea typeface="+mn-ea"/>
              </a:rPr>
              <a:t>类似设计包括</a:t>
            </a:r>
            <a:r>
              <a:rPr lang="en-US" dirty="0">
                <a:latin typeface="+mn-ea"/>
                <a:ea typeface="+mn-ea"/>
              </a:rPr>
              <a:t>NVIDIA</a:t>
            </a:r>
            <a:r>
              <a:rPr lang="zh-CN" altLang="en-US" dirty="0">
                <a:latin typeface="+mn-ea"/>
                <a:ea typeface="+mn-ea"/>
              </a:rPr>
              <a:t>的</a:t>
            </a:r>
            <a:r>
              <a:rPr lang="en-US" dirty="0">
                <a:latin typeface="+mn-ea"/>
                <a:ea typeface="+mn-ea"/>
              </a:rPr>
              <a:t>Volta</a:t>
            </a:r>
            <a:r>
              <a:rPr lang="zh-CN" altLang="en-US" dirty="0">
                <a:latin typeface="+mn-ea"/>
                <a:ea typeface="+mn-ea"/>
              </a:rPr>
              <a:t>架构，其加速核心被称为</a:t>
            </a:r>
            <a:r>
              <a:rPr lang="en-US" dirty="0">
                <a:latin typeface="+mn-ea"/>
                <a:ea typeface="+mn-ea"/>
              </a:rPr>
              <a:t>Tensor Core</a:t>
            </a:r>
            <a:r>
              <a:rPr lang="zh-CN" altLang="en-US" dirty="0">
                <a:latin typeface="+mn-ea"/>
                <a:ea typeface="+mn-ea"/>
              </a:rPr>
              <a:t>。其是一个</a:t>
            </a:r>
            <a:r>
              <a:rPr lang="en-US" altLang="zh-CN" dirty="0">
                <a:latin typeface="+mn-ea"/>
                <a:ea typeface="+mn-ea"/>
              </a:rPr>
              <a:t>4×4×4</a:t>
            </a:r>
            <a:r>
              <a:rPr lang="zh-CN" altLang="en-US" dirty="0">
                <a:latin typeface="+mn-ea"/>
                <a:ea typeface="+mn-ea"/>
              </a:rPr>
              <a:t> 的</a:t>
            </a:r>
            <a:r>
              <a:rPr lang="en-US" altLang="zh-CN" dirty="0">
                <a:latin typeface="+mn-ea"/>
                <a:ea typeface="+mn-ea"/>
              </a:rPr>
              <a:t>MAC</a:t>
            </a:r>
            <a:r>
              <a:rPr lang="zh-CN" altLang="en-US" dirty="0">
                <a:latin typeface="+mn-ea"/>
                <a:ea typeface="+mn-ea"/>
              </a:rPr>
              <a:t>阵列。计算</a:t>
            </a:r>
            <a:r>
              <a:rPr lang="en-US" altLang="zh-CN" dirty="0">
                <a:latin typeface="+mn-ea"/>
                <a:ea typeface="+mn-ea"/>
              </a:rPr>
              <a:t>C=AB+C</a:t>
            </a:r>
            <a:r>
              <a:rPr lang="zh-CN" altLang="en-US" dirty="0">
                <a:latin typeface="+mn-ea"/>
                <a:ea typeface="+mn-ea"/>
              </a:rPr>
              <a:t> 时，矩阵</a:t>
            </a:r>
            <a:r>
              <a:rPr lang="en-US" altLang="zh-CN" dirty="0">
                <a:latin typeface="+mn-ea"/>
                <a:ea typeface="+mn-ea"/>
              </a:rPr>
              <a:t>A,B</a:t>
            </a:r>
            <a:r>
              <a:rPr lang="zh-CN" altLang="en-US" dirty="0">
                <a:latin typeface="+mn-ea"/>
                <a:ea typeface="+mn-ea"/>
              </a:rPr>
              <a:t> 中的元素广播到</a:t>
            </a:r>
            <a:r>
              <a:rPr lang="en-US" altLang="zh-CN" dirty="0">
                <a:latin typeface="+mn-ea"/>
                <a:ea typeface="+mn-ea"/>
              </a:rPr>
              <a:t>4</a:t>
            </a:r>
            <a:r>
              <a:rPr lang="zh-CN" altLang="en-US" dirty="0">
                <a:latin typeface="+mn-ea"/>
                <a:ea typeface="+mn-ea"/>
              </a:rPr>
              <a:t>个不同的</a:t>
            </a:r>
            <a:r>
              <a:rPr lang="en-US" altLang="zh-CN" dirty="0">
                <a:latin typeface="+mn-ea"/>
                <a:ea typeface="+mn-ea"/>
              </a:rPr>
              <a:t>MAC</a:t>
            </a:r>
            <a:r>
              <a:rPr lang="zh-CN" altLang="en-US" dirty="0">
                <a:latin typeface="+mn-ea"/>
                <a:ea typeface="+mn-ea"/>
              </a:rPr>
              <a:t>上，同时每个四个乘法的结构累加到一起。</a:t>
            </a:r>
          </a:p>
        </p:txBody>
      </p:sp>
      <p:pic>
        <p:nvPicPr>
          <p:cNvPr id="9218" name="Picture 2" descr="https://raw.githubusercontent.com/cea-wind/blogs_pictures/master/img20190825001110.png"/>
          <p:cNvPicPr>
            <a:picLocks noChangeAspect="1" noChangeArrowheads="1"/>
          </p:cNvPicPr>
          <p:nvPr/>
        </p:nvPicPr>
        <p:blipFill>
          <a:blip r:embed="rId4"/>
          <a:srcRect/>
          <a:stretch>
            <a:fillRect/>
          </a:stretch>
        </p:blipFill>
        <p:spPr bwMode="auto">
          <a:xfrm>
            <a:off x="1071538" y="1357298"/>
            <a:ext cx="6929486" cy="4060245"/>
          </a:xfrm>
          <a:prstGeom prst="rect">
            <a:avLst/>
          </a:prstGeom>
          <a:noFill/>
        </p:spPr>
      </p:pic>
    </p:spTree>
    <p:extLst>
      <p:ext uri="{BB962C8B-B14F-4D97-AF65-F5344CB8AC3E}">
        <p14:creationId xmlns:p14="http://schemas.microsoft.com/office/powerpoint/2010/main" val="1989169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13</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sp>
        <p:nvSpPr>
          <p:cNvPr id="7" name="矩形 6"/>
          <p:cNvSpPr/>
          <p:nvPr/>
        </p:nvSpPr>
        <p:spPr>
          <a:xfrm>
            <a:off x="5572132" y="2786058"/>
            <a:ext cx="3214710" cy="1938992"/>
          </a:xfrm>
          <a:prstGeom prst="rect">
            <a:avLst/>
          </a:prstGeom>
        </p:spPr>
        <p:txBody>
          <a:bodyPr wrap="square">
            <a:spAutoFit/>
          </a:bodyPr>
          <a:lstStyle/>
          <a:p>
            <a:pPr indent="457200"/>
            <a:r>
              <a:rPr lang="en-US" sz="2400" dirty="0">
                <a:latin typeface="+mn-ea"/>
                <a:ea typeface="+mn-ea"/>
              </a:rPr>
              <a:t>NVIDIA Volta</a:t>
            </a:r>
            <a:r>
              <a:rPr lang="zh-CN" altLang="en-US" sz="2400" dirty="0">
                <a:latin typeface="+mn-ea"/>
                <a:ea typeface="+mn-ea"/>
              </a:rPr>
              <a:t>架构中，</a:t>
            </a:r>
            <a:r>
              <a:rPr lang="en-US" sz="2400" dirty="0">
                <a:latin typeface="+mn-ea"/>
                <a:ea typeface="+mn-ea"/>
              </a:rPr>
              <a:t>Tensor Core</a:t>
            </a:r>
            <a:r>
              <a:rPr lang="zh-CN" altLang="en-US" sz="2400" dirty="0">
                <a:latin typeface="+mn-ea"/>
                <a:ea typeface="+mn-ea"/>
              </a:rPr>
              <a:t>仅仅只是一个特殊的计算单元，其地位和</a:t>
            </a:r>
            <a:r>
              <a:rPr lang="en-US" sz="2400" dirty="0">
                <a:latin typeface="+mn-ea"/>
                <a:ea typeface="+mn-ea"/>
              </a:rPr>
              <a:t>FP</a:t>
            </a:r>
            <a:r>
              <a:rPr lang="zh-CN" altLang="en-US" sz="2400" dirty="0">
                <a:latin typeface="+mn-ea"/>
                <a:ea typeface="+mn-ea"/>
              </a:rPr>
              <a:t>计算单元一致。</a:t>
            </a:r>
          </a:p>
        </p:txBody>
      </p:sp>
      <p:pic>
        <p:nvPicPr>
          <p:cNvPr id="32770" name="Picture 2" descr="https://raw.githubusercontent.com/cea-wind/blogs_pictures/master/img20190821020429.png"/>
          <p:cNvPicPr>
            <a:picLocks noChangeAspect="1" noChangeArrowheads="1"/>
          </p:cNvPicPr>
          <p:nvPr/>
        </p:nvPicPr>
        <p:blipFill>
          <a:blip r:embed="rId4"/>
          <a:srcRect/>
          <a:stretch>
            <a:fillRect/>
          </a:stretch>
        </p:blipFill>
        <p:spPr bwMode="auto">
          <a:xfrm>
            <a:off x="571472" y="1285860"/>
            <a:ext cx="4434852" cy="5286412"/>
          </a:xfrm>
          <a:prstGeom prst="rect">
            <a:avLst/>
          </a:prstGeom>
          <a:noFill/>
        </p:spPr>
      </p:pic>
    </p:spTree>
    <p:extLst>
      <p:ext uri="{BB962C8B-B14F-4D97-AF65-F5344CB8AC3E}">
        <p14:creationId xmlns:p14="http://schemas.microsoft.com/office/powerpoint/2010/main" val="1989169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14</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pic>
        <p:nvPicPr>
          <p:cNvPr id="7170" name="Picture 2"/>
          <p:cNvPicPr>
            <a:picLocks noChangeAspect="1" noChangeArrowheads="1"/>
          </p:cNvPicPr>
          <p:nvPr/>
        </p:nvPicPr>
        <p:blipFill>
          <a:blip r:embed="rId4"/>
          <a:srcRect/>
          <a:stretch>
            <a:fillRect/>
          </a:stretch>
        </p:blipFill>
        <p:spPr bwMode="auto">
          <a:xfrm>
            <a:off x="0" y="1428736"/>
            <a:ext cx="8929718" cy="3746735"/>
          </a:xfrm>
          <a:prstGeom prst="rect">
            <a:avLst/>
          </a:prstGeom>
          <a:noFill/>
          <a:ln w="9525">
            <a:noFill/>
            <a:miter lim="800000"/>
            <a:headEnd/>
            <a:tailEnd/>
          </a:ln>
          <a:effectLst/>
        </p:spPr>
      </p:pic>
      <p:sp>
        <p:nvSpPr>
          <p:cNvPr id="7" name="矩形 6"/>
          <p:cNvSpPr/>
          <p:nvPr/>
        </p:nvSpPr>
        <p:spPr>
          <a:xfrm>
            <a:off x="1142976" y="5357826"/>
            <a:ext cx="6786610" cy="1323439"/>
          </a:xfrm>
          <a:prstGeom prst="rect">
            <a:avLst/>
          </a:prstGeom>
        </p:spPr>
        <p:txBody>
          <a:bodyPr wrap="square">
            <a:spAutoFit/>
          </a:bodyPr>
          <a:lstStyle/>
          <a:p>
            <a:pPr indent="457200"/>
            <a:r>
              <a:rPr lang="en-US" altLang="zh-CN" dirty="0">
                <a:latin typeface="+mn-ea"/>
                <a:ea typeface="+mn-ea"/>
              </a:rPr>
              <a:t>Cube</a:t>
            </a:r>
            <a:r>
              <a:rPr lang="zh-CN" altLang="en-US" dirty="0">
                <a:latin typeface="+mn-ea"/>
                <a:ea typeface="+mn-ea"/>
              </a:rPr>
              <a:t>只能完成矩阵乘运算，还有很多计算类型要依靠</a:t>
            </a:r>
            <a:r>
              <a:rPr lang="en-US" altLang="zh-CN" dirty="0">
                <a:latin typeface="+mn-ea"/>
                <a:ea typeface="+mn-ea"/>
              </a:rPr>
              <a:t>Vector</a:t>
            </a:r>
            <a:r>
              <a:rPr lang="zh-CN" altLang="en-US" dirty="0">
                <a:latin typeface="+mn-ea"/>
                <a:ea typeface="+mn-ea"/>
              </a:rPr>
              <a:t>向量计算单元来完成。</a:t>
            </a:r>
            <a:r>
              <a:rPr lang="en-US" altLang="zh-CN" dirty="0">
                <a:latin typeface="+mn-ea"/>
                <a:ea typeface="+mn-ea"/>
              </a:rPr>
              <a:t>Vector</a:t>
            </a:r>
            <a:r>
              <a:rPr lang="zh-CN" altLang="en-US" dirty="0">
                <a:latin typeface="+mn-ea"/>
                <a:ea typeface="+mn-ea"/>
              </a:rPr>
              <a:t>的指令相对来说非常丰富，可以覆盖各种基本的计算类型和许多定制的计算类型。</a:t>
            </a:r>
          </a:p>
        </p:txBody>
      </p:sp>
    </p:spTree>
    <p:extLst>
      <p:ext uri="{BB962C8B-B14F-4D97-AF65-F5344CB8AC3E}">
        <p14:creationId xmlns:p14="http://schemas.microsoft.com/office/powerpoint/2010/main" val="1989169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15</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pic>
        <p:nvPicPr>
          <p:cNvPr id="7170" name="Picture 2"/>
          <p:cNvPicPr>
            <a:picLocks noChangeAspect="1" noChangeArrowheads="1"/>
          </p:cNvPicPr>
          <p:nvPr/>
        </p:nvPicPr>
        <p:blipFill>
          <a:blip r:embed="rId4"/>
          <a:srcRect/>
          <a:stretch>
            <a:fillRect/>
          </a:stretch>
        </p:blipFill>
        <p:spPr bwMode="auto">
          <a:xfrm>
            <a:off x="0" y="1428736"/>
            <a:ext cx="8929718" cy="3746735"/>
          </a:xfrm>
          <a:prstGeom prst="rect">
            <a:avLst/>
          </a:prstGeom>
          <a:noFill/>
          <a:ln w="9525">
            <a:noFill/>
            <a:miter lim="800000"/>
            <a:headEnd/>
            <a:tailEnd/>
          </a:ln>
          <a:effectLst/>
        </p:spPr>
      </p:pic>
      <p:sp>
        <p:nvSpPr>
          <p:cNvPr id="7" name="矩形 6"/>
          <p:cNvSpPr/>
          <p:nvPr/>
        </p:nvSpPr>
        <p:spPr>
          <a:xfrm>
            <a:off x="928662" y="5226784"/>
            <a:ext cx="7500990" cy="1631216"/>
          </a:xfrm>
          <a:prstGeom prst="rect">
            <a:avLst/>
          </a:prstGeom>
        </p:spPr>
        <p:txBody>
          <a:bodyPr wrap="square">
            <a:spAutoFit/>
          </a:bodyPr>
          <a:lstStyle/>
          <a:p>
            <a:pPr indent="457200"/>
            <a:r>
              <a:rPr lang="zh-CN" altLang="en-US" dirty="0">
                <a:latin typeface="+mn-ea"/>
                <a:ea typeface="+mn-ea"/>
              </a:rPr>
              <a:t>下方的控制加上</a:t>
            </a:r>
            <a:r>
              <a:rPr lang="en-US" altLang="zh-CN" dirty="0">
                <a:latin typeface="+mn-ea"/>
                <a:ea typeface="+mn-ea"/>
              </a:rPr>
              <a:t>scalar</a:t>
            </a:r>
            <a:r>
              <a:rPr lang="zh-CN" altLang="en-US" dirty="0">
                <a:latin typeface="+mn-ea"/>
                <a:ea typeface="+mn-ea"/>
              </a:rPr>
              <a:t>和</a:t>
            </a:r>
            <a:r>
              <a:rPr lang="en-US" altLang="zh-CN" dirty="0">
                <a:latin typeface="+mn-ea"/>
                <a:ea typeface="+mn-ea"/>
              </a:rPr>
              <a:t>vector</a:t>
            </a:r>
            <a:r>
              <a:rPr lang="zh-CN" altLang="en-US" dirty="0">
                <a:latin typeface="+mn-ea"/>
                <a:ea typeface="+mn-ea"/>
              </a:rPr>
              <a:t>运算，相当于集成了一个通用</a:t>
            </a:r>
            <a:r>
              <a:rPr lang="en-US" altLang="zh-CN" dirty="0">
                <a:latin typeface="+mn-ea"/>
                <a:ea typeface="+mn-ea"/>
              </a:rPr>
              <a:t>CPU</a:t>
            </a:r>
            <a:r>
              <a:rPr lang="zh-CN" altLang="en-US" dirty="0">
                <a:latin typeface="+mn-ea"/>
                <a:ea typeface="+mn-ea"/>
              </a:rPr>
              <a:t>在其中，这样的话支持任何算法都没有问题了。</a:t>
            </a:r>
            <a:endParaRPr lang="en-US" altLang="zh-CN" dirty="0">
              <a:latin typeface="+mn-ea"/>
              <a:ea typeface="+mn-ea"/>
            </a:endParaRPr>
          </a:p>
          <a:p>
            <a:pPr indent="457200"/>
            <a:r>
              <a:rPr lang="en-US" altLang="zh-CN" dirty="0">
                <a:latin typeface="+mn-ea"/>
                <a:ea typeface="+mn-ea"/>
              </a:rPr>
              <a:t>scalar</a:t>
            </a:r>
            <a:r>
              <a:rPr lang="zh-CN" altLang="en-US" dirty="0">
                <a:latin typeface="+mn-ea"/>
                <a:ea typeface="+mn-ea"/>
              </a:rPr>
              <a:t>负责控制流和简单运算，</a:t>
            </a:r>
            <a:r>
              <a:rPr lang="en-US" altLang="zh-CN" dirty="0">
                <a:latin typeface="+mn-ea"/>
                <a:ea typeface="+mn-ea"/>
              </a:rPr>
              <a:t>vector</a:t>
            </a:r>
            <a:r>
              <a:rPr lang="zh-CN" altLang="en-US" dirty="0">
                <a:latin typeface="+mn-ea"/>
                <a:ea typeface="+mn-ea"/>
              </a:rPr>
              <a:t>来解决</a:t>
            </a:r>
            <a:r>
              <a:rPr lang="en-US" altLang="zh-CN" dirty="0">
                <a:latin typeface="+mn-ea"/>
                <a:ea typeface="+mn-ea"/>
              </a:rPr>
              <a:t>MAC</a:t>
            </a:r>
            <a:r>
              <a:rPr lang="zh-CN" altLang="en-US" dirty="0">
                <a:latin typeface="+mn-ea"/>
                <a:ea typeface="+mn-ea"/>
              </a:rPr>
              <a:t>矩阵所不擅长的</a:t>
            </a:r>
            <a:r>
              <a:rPr lang="en-US" altLang="zh-CN" dirty="0">
                <a:latin typeface="+mn-ea"/>
                <a:ea typeface="+mn-ea"/>
              </a:rPr>
              <a:t>pooling</a:t>
            </a:r>
            <a:r>
              <a:rPr lang="zh-CN" altLang="en-US" dirty="0">
                <a:latin typeface="+mn-ea"/>
                <a:ea typeface="+mn-ea"/>
              </a:rPr>
              <a:t>，</a:t>
            </a:r>
            <a:r>
              <a:rPr lang="en-US" altLang="zh-CN" dirty="0">
                <a:latin typeface="+mn-ea"/>
                <a:ea typeface="+mn-ea"/>
              </a:rPr>
              <a:t>activation</a:t>
            </a:r>
            <a:r>
              <a:rPr lang="zh-CN" altLang="en-US" dirty="0">
                <a:latin typeface="+mn-ea"/>
                <a:ea typeface="+mn-ea"/>
              </a:rPr>
              <a:t>等操作，这几部分相互配合补充，很好的实现对</a:t>
            </a:r>
            <a:r>
              <a:rPr lang="en-US" altLang="zh-CN" dirty="0">
                <a:latin typeface="+mn-ea"/>
                <a:ea typeface="+mn-ea"/>
              </a:rPr>
              <a:t>AI</a:t>
            </a:r>
            <a:r>
              <a:rPr lang="zh-CN" altLang="en-US" dirty="0">
                <a:latin typeface="+mn-ea"/>
                <a:ea typeface="+mn-ea"/>
              </a:rPr>
              <a:t>算法全场景的支持。</a:t>
            </a:r>
          </a:p>
        </p:txBody>
      </p:sp>
    </p:spTree>
    <p:extLst>
      <p:ext uri="{BB962C8B-B14F-4D97-AF65-F5344CB8AC3E}">
        <p14:creationId xmlns:p14="http://schemas.microsoft.com/office/powerpoint/2010/main" val="1989169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16</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sp>
        <p:nvSpPr>
          <p:cNvPr id="2" name="文本框 1">
            <a:extLst>
              <a:ext uri="{FF2B5EF4-FFF2-40B4-BE49-F238E27FC236}">
                <a16:creationId xmlns:a16="http://schemas.microsoft.com/office/drawing/2014/main" id="{52C1828E-A442-4D51-8BD0-66D96949964F}"/>
              </a:ext>
            </a:extLst>
          </p:cNvPr>
          <p:cNvSpPr txBox="1"/>
          <p:nvPr/>
        </p:nvSpPr>
        <p:spPr>
          <a:xfrm>
            <a:off x="503548" y="1765593"/>
            <a:ext cx="8136904" cy="3877985"/>
          </a:xfrm>
          <a:prstGeom prst="rect">
            <a:avLst/>
          </a:prstGeom>
          <a:noFill/>
        </p:spPr>
        <p:txBody>
          <a:bodyPr wrap="square" rtlCol="0">
            <a:spAutoFit/>
          </a:bodyPr>
          <a:lstStyle/>
          <a:p>
            <a:pPr indent="457200">
              <a:spcBef>
                <a:spcPts val="600"/>
              </a:spcBef>
              <a:spcAft>
                <a:spcPts val="600"/>
              </a:spcAft>
            </a:pPr>
            <a:r>
              <a:rPr lang="zh-CN" altLang="en-US" sz="2400" dirty="0">
                <a:latin typeface="+mn-ea"/>
                <a:ea typeface="+mn-ea"/>
              </a:rPr>
              <a:t>在考察了达芬奇架构之后，我们回头来思考一个问题。</a:t>
            </a:r>
            <a:endParaRPr lang="en-US" altLang="zh-CN" sz="2400" dirty="0">
              <a:latin typeface="+mn-ea"/>
              <a:ea typeface="+mn-ea"/>
            </a:endParaRPr>
          </a:p>
          <a:p>
            <a:pPr indent="457200">
              <a:spcBef>
                <a:spcPts val="600"/>
              </a:spcBef>
              <a:spcAft>
                <a:spcPts val="600"/>
              </a:spcAft>
            </a:pPr>
            <a:r>
              <a:rPr lang="zh-CN" altLang="en-US" sz="2400" dirty="0">
                <a:latin typeface="+mn-ea"/>
                <a:ea typeface="+mn-ea"/>
              </a:rPr>
              <a:t>达芬奇</a:t>
            </a:r>
            <a:r>
              <a:rPr lang="en-US" altLang="zh-CN" sz="2400" dirty="0">
                <a:latin typeface="+mn-ea"/>
                <a:ea typeface="+mn-ea"/>
              </a:rPr>
              <a:t>cube</a:t>
            </a:r>
            <a:r>
              <a:rPr lang="zh-CN" altLang="en-US" sz="2400" dirty="0">
                <a:latin typeface="+mn-ea"/>
                <a:ea typeface="+mn-ea"/>
              </a:rPr>
              <a:t>单元的提出，在提高算力的同时，也是为了通过增强数据复用，来提高</a:t>
            </a:r>
            <a:r>
              <a:rPr lang="en-US" altLang="zh-CN" sz="2400" dirty="0">
                <a:latin typeface="+mn-ea"/>
                <a:ea typeface="+mn-ea"/>
              </a:rPr>
              <a:t>GEMM</a:t>
            </a:r>
            <a:r>
              <a:rPr lang="zh-CN" altLang="en-US" sz="2400" dirty="0">
                <a:latin typeface="+mn-ea"/>
                <a:ea typeface="+mn-ea"/>
              </a:rPr>
              <a:t>（通用矩阵乘法）的效率。</a:t>
            </a:r>
            <a:endParaRPr lang="en-US" altLang="zh-CN" sz="2400" dirty="0">
              <a:latin typeface="+mn-ea"/>
              <a:ea typeface="+mn-ea"/>
            </a:endParaRPr>
          </a:p>
          <a:p>
            <a:pPr indent="457200">
              <a:spcBef>
                <a:spcPts val="600"/>
              </a:spcBef>
              <a:spcAft>
                <a:spcPts val="600"/>
              </a:spcAft>
            </a:pPr>
            <a:r>
              <a:rPr lang="zh-CN" altLang="en-US" sz="2400" dirty="0">
                <a:latin typeface="+mn-ea"/>
                <a:ea typeface="+mn-ea"/>
              </a:rPr>
              <a:t>当大多数</a:t>
            </a:r>
            <a:r>
              <a:rPr lang="en-US" altLang="zh-CN" sz="2400" dirty="0">
                <a:latin typeface="+mn-ea"/>
                <a:ea typeface="+mn-ea"/>
              </a:rPr>
              <a:t>AI</a:t>
            </a:r>
            <a:r>
              <a:rPr lang="zh-CN" altLang="en-US" sz="2400" dirty="0">
                <a:latin typeface="+mn-ea"/>
                <a:ea typeface="+mn-ea"/>
              </a:rPr>
              <a:t>芯片中的神经网络加速器还在使用</a:t>
            </a:r>
            <a:r>
              <a:rPr lang="en-US" altLang="zh-CN" sz="2400" dirty="0" err="1">
                <a:latin typeface="+mn-ea"/>
                <a:ea typeface="+mn-ea"/>
              </a:rPr>
              <a:t>AlexNet</a:t>
            </a:r>
            <a:r>
              <a:rPr lang="zh-CN" altLang="en-US" sz="2400" dirty="0">
                <a:latin typeface="+mn-ea"/>
                <a:ea typeface="+mn-ea"/>
              </a:rPr>
              <a:t>、</a:t>
            </a:r>
            <a:r>
              <a:rPr lang="en-US" altLang="zh-CN" sz="2400" dirty="0">
                <a:latin typeface="+mn-ea"/>
                <a:ea typeface="+mn-ea"/>
              </a:rPr>
              <a:t>VGG</a:t>
            </a:r>
            <a:r>
              <a:rPr lang="zh-CN" altLang="en-US" sz="2400" dirty="0">
                <a:latin typeface="+mn-ea"/>
                <a:ea typeface="+mn-ea"/>
              </a:rPr>
              <a:t>、</a:t>
            </a:r>
            <a:r>
              <a:rPr lang="en-US" altLang="zh-CN" sz="2400" dirty="0" err="1">
                <a:latin typeface="+mn-ea"/>
                <a:ea typeface="+mn-ea"/>
              </a:rPr>
              <a:t>ResNet</a:t>
            </a:r>
            <a:r>
              <a:rPr lang="zh-CN" altLang="en-US" sz="2400" dirty="0">
                <a:latin typeface="+mn-ea"/>
                <a:ea typeface="+mn-ea"/>
              </a:rPr>
              <a:t>跑</a:t>
            </a:r>
            <a:r>
              <a:rPr lang="en-US" altLang="zh-CN" sz="2400" dirty="0">
                <a:latin typeface="+mn-ea"/>
                <a:ea typeface="+mn-ea"/>
              </a:rPr>
              <a:t>benchmark</a:t>
            </a:r>
            <a:r>
              <a:rPr lang="zh-CN" altLang="en-US" sz="2400" dirty="0">
                <a:latin typeface="+mn-ea"/>
                <a:ea typeface="+mn-ea"/>
              </a:rPr>
              <a:t>时，新的网络依然层出不穷。一些为运行在嵌入式设备上而设计的轻量化网络通过压缩卷积中各个维度的计算来降低计算量，这在很大程度影响了卷积计算中的数据复用关系。</a:t>
            </a:r>
            <a:endParaRPr lang="en-US" altLang="zh-CN" sz="2400" dirty="0">
              <a:latin typeface="+mn-ea"/>
              <a:ea typeface="+mn-ea"/>
            </a:endParaRPr>
          </a:p>
          <a:p>
            <a:pPr indent="457200">
              <a:spcBef>
                <a:spcPts val="600"/>
              </a:spcBef>
              <a:spcAft>
                <a:spcPts val="600"/>
              </a:spcAft>
            </a:pPr>
            <a:r>
              <a:rPr lang="zh-CN" altLang="en-US" sz="2400" dirty="0">
                <a:latin typeface="+mn-ea"/>
                <a:ea typeface="+mn-ea"/>
              </a:rPr>
              <a:t>比方说本组在之前研究过的深度可分离卷积。</a:t>
            </a:r>
          </a:p>
        </p:txBody>
      </p:sp>
    </p:spTree>
    <p:extLst>
      <p:ext uri="{BB962C8B-B14F-4D97-AF65-F5344CB8AC3E}">
        <p14:creationId xmlns:p14="http://schemas.microsoft.com/office/powerpoint/2010/main" val="1989169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17</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3076" name="AutoShape 4" descr="https://img-blog.csdn.net/20180429234248923?watermark/2/text/aHR0cHM6Ly9ibG9nLmNzZG4ubmV0L3RydWVjcmFi/font/5a6L5L2T/fontsize/400/fill/I0JBQkFCMA==/dissolve/70"/>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cs typeface="+mn-cs"/>
            </a:endParaRPr>
          </a:p>
        </p:txBody>
      </p:sp>
      <p:sp>
        <p:nvSpPr>
          <p:cNvPr id="18434" name="AutoShape 2" descr="https://mmbiz.qpic.cn/mmbiz_png/6VURbzBFQj4x64X723vFdLCIL1o8BIyDA8rv6hU4Qh4FANqt918EBbWynChwDRGfrXQjvtmyPGJoCWrKURFQUw/640?wx_fmt=png&amp;tp=webp&amp;wxfrom=5&amp;wx_lazy=1&amp;wx_co=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cs typeface="+mn-cs"/>
            </a:endParaRPr>
          </a:p>
        </p:txBody>
      </p:sp>
      <p:pic>
        <p:nvPicPr>
          <p:cNvPr id="3074" name="Picture 2"/>
          <p:cNvPicPr>
            <a:picLocks noChangeAspect="1" noChangeArrowheads="1"/>
          </p:cNvPicPr>
          <p:nvPr/>
        </p:nvPicPr>
        <p:blipFill>
          <a:blip r:embed="rId4"/>
          <a:srcRect/>
          <a:stretch>
            <a:fillRect/>
          </a:stretch>
        </p:blipFill>
        <p:spPr bwMode="auto">
          <a:xfrm>
            <a:off x="571472" y="2071678"/>
            <a:ext cx="8286808" cy="2889184"/>
          </a:xfrm>
          <a:prstGeom prst="rect">
            <a:avLst/>
          </a:prstGeom>
          <a:noFill/>
          <a:ln w="9525">
            <a:noFill/>
            <a:miter lim="800000"/>
            <a:headEnd/>
            <a:tailEnd/>
          </a:ln>
          <a:effectLst/>
        </p:spPr>
      </p:pic>
      <p:sp>
        <p:nvSpPr>
          <p:cNvPr id="10" name="TextBox 9"/>
          <p:cNvSpPr txBox="1"/>
          <p:nvPr/>
        </p:nvSpPr>
        <p:spPr>
          <a:xfrm>
            <a:off x="1000100" y="5429264"/>
            <a:ext cx="1643074"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charset="0"/>
                <a:ea typeface="ヒラギノ角ゴ Pro W3" pitchFamily="1" charset="-128"/>
                <a:cs typeface="+mn-cs"/>
              </a:rPr>
              <a:t>M * 3*3 * N</a:t>
            </a:r>
          </a:p>
        </p:txBody>
      </p:sp>
      <p:sp>
        <p:nvSpPr>
          <p:cNvPr id="11" name="TextBox 10"/>
          <p:cNvSpPr txBox="1"/>
          <p:nvPr/>
        </p:nvSpPr>
        <p:spPr>
          <a:xfrm>
            <a:off x="4071934" y="5429264"/>
            <a:ext cx="2928958" cy="4001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black"/>
                </a:solidFill>
                <a:effectLst/>
                <a:uLnTx/>
                <a:uFillTx/>
                <a:latin typeface="Arial" charset="0"/>
                <a:ea typeface="ヒラギノ角ゴ Pro W3" pitchFamily="1" charset="-128"/>
                <a:cs typeface="+mn-cs"/>
              </a:rPr>
              <a:t>M * 3*3  </a:t>
            </a:r>
            <a:r>
              <a:rPr kumimoji="0" lang="en-US" altLang="zh-CN" sz="2000" b="0" i="0" u="none" strike="noStrike" kern="1200" cap="none" spc="0" normalizeH="0" baseline="0" noProof="0">
                <a:ln>
                  <a:noFill/>
                </a:ln>
                <a:solidFill>
                  <a:prstClr val="black"/>
                </a:solidFill>
                <a:effectLst/>
                <a:uLnTx/>
                <a:uFillTx/>
                <a:latin typeface="Arial" charset="0"/>
                <a:ea typeface="ヒラギノ角ゴ Pro W3" pitchFamily="1" charset="-128"/>
                <a:cs typeface="+mn-cs"/>
              </a:rPr>
              <a:t>+ M * 1*1 </a:t>
            </a:r>
            <a:r>
              <a:rPr kumimoji="0" lang="en-US" altLang="zh-CN" sz="2000" b="0" i="0" u="none" strike="noStrike" kern="1200" cap="none" spc="0" normalizeH="0" baseline="0" noProof="0" dirty="0">
                <a:ln>
                  <a:noFill/>
                </a:ln>
                <a:solidFill>
                  <a:prstClr val="black"/>
                </a:solidFill>
                <a:effectLst/>
                <a:uLnTx/>
                <a:uFillTx/>
                <a:latin typeface="Arial" charset="0"/>
                <a:ea typeface="ヒラギノ角ゴ Pro W3" pitchFamily="1" charset="-128"/>
                <a:cs typeface="+mn-cs"/>
              </a:rPr>
              <a:t>* N</a:t>
            </a:r>
          </a:p>
        </p:txBody>
      </p:sp>
      <p:sp>
        <p:nvSpPr>
          <p:cNvPr id="12" name="右箭头 11"/>
          <p:cNvSpPr/>
          <p:nvPr/>
        </p:nvSpPr>
        <p:spPr bwMode="auto">
          <a:xfrm>
            <a:off x="2857488" y="5500702"/>
            <a:ext cx="785818" cy="285752"/>
          </a:xfrm>
          <a:prstGeom prst="rightArrow">
            <a:avLst/>
          </a:prstGeom>
          <a:solidFill>
            <a:schemeClr val="accent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ea typeface="ヒラギノ角ゴ Pro W3" pitchFamily="1" charset="-128"/>
              <a:cs typeface="+mn-cs"/>
            </a:endParaRPr>
          </a:p>
        </p:txBody>
      </p:sp>
      <p:sp>
        <p:nvSpPr>
          <p:cNvPr id="14" name="TextBox 4">
            <a:extLst>
              <a:ext uri="{FF2B5EF4-FFF2-40B4-BE49-F238E27FC236}">
                <a16:creationId xmlns:a16="http://schemas.microsoft.com/office/drawing/2014/main" id="{F8B100F7-088A-44D8-B72A-8D9B74B725D9}"/>
              </a:ext>
            </a:extLst>
          </p:cNvPr>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spTree>
    <p:extLst>
      <p:ext uri="{BB962C8B-B14F-4D97-AF65-F5344CB8AC3E}">
        <p14:creationId xmlns:p14="http://schemas.microsoft.com/office/powerpoint/2010/main" val="1942153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18</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52C1828E-A442-4D51-8BD0-66D96949964F}"/>
              </a:ext>
            </a:extLst>
          </p:cNvPr>
          <p:cNvSpPr txBox="1"/>
          <p:nvPr/>
        </p:nvSpPr>
        <p:spPr>
          <a:xfrm>
            <a:off x="503548" y="1936283"/>
            <a:ext cx="8136904" cy="2985433"/>
          </a:xfrm>
          <a:prstGeom prst="rect">
            <a:avLst/>
          </a:prstGeom>
          <a:noFill/>
        </p:spPr>
        <p:txBody>
          <a:bodyPr wrap="square" rtlCol="0">
            <a:spAutoFit/>
          </a:bodyPr>
          <a:lstStyle/>
          <a:p>
            <a:pPr lvl="0" indent="457200">
              <a:spcBef>
                <a:spcPts val="600"/>
              </a:spcBef>
              <a:spcAft>
                <a:spcPts val="600"/>
              </a:spcAft>
            </a:pPr>
            <a:r>
              <a:rPr lang="zh-CN" altLang="en-US" sz="2400" dirty="0">
                <a:latin typeface="+mn-ea"/>
                <a:ea typeface="+mn-ea"/>
              </a:rPr>
              <a:t>数据复用关系的失配会让这些加速器在运行特定的</a:t>
            </a:r>
            <a:r>
              <a:rPr lang="en-US" altLang="zh-CN" sz="2400" dirty="0">
                <a:latin typeface="+mn-ea"/>
                <a:ea typeface="+mn-ea"/>
              </a:rPr>
              <a:t>Layer</a:t>
            </a:r>
            <a:r>
              <a:rPr lang="zh-CN" altLang="en-US" sz="2400" dirty="0">
                <a:latin typeface="+mn-ea"/>
                <a:ea typeface="+mn-ea"/>
              </a:rPr>
              <a:t>时出现严重的效率问题。很低的硬件利用效率使得这些设计良好的网络因为面临数量级的计算量下降而变得毫无意义。</a:t>
            </a:r>
            <a:endParaRPr lang="en-US" altLang="zh-CN" sz="2400" dirty="0">
              <a:latin typeface="+mn-ea"/>
              <a:ea typeface="+mn-ea"/>
            </a:endParaRPr>
          </a:p>
          <a:p>
            <a:pPr lvl="0" indent="457200">
              <a:spcBef>
                <a:spcPts val="600"/>
              </a:spcBef>
              <a:spcAft>
                <a:spcPts val="600"/>
              </a:spcAft>
            </a:pPr>
            <a:endParaRPr lang="en-US" altLang="zh-CN" sz="2400" dirty="0">
              <a:latin typeface="+mn-ea"/>
              <a:ea typeface="+mn-ea"/>
            </a:endParaRPr>
          </a:p>
          <a:p>
            <a:pPr lvl="0" indent="457200">
              <a:spcBef>
                <a:spcPts val="600"/>
              </a:spcBef>
              <a:spcAft>
                <a:spcPts val="600"/>
              </a:spcAft>
            </a:pPr>
            <a:r>
              <a:rPr lang="zh-CN" altLang="en-US" sz="2400" dirty="0">
                <a:latin typeface="+mn-ea"/>
                <a:ea typeface="+mn-ea"/>
              </a:rPr>
              <a:t>从根源上看，</a:t>
            </a:r>
            <a:r>
              <a:rPr lang="en-US" altLang="zh-CN" sz="2400" dirty="0">
                <a:latin typeface="+mn-ea"/>
                <a:ea typeface="+mn-ea"/>
              </a:rPr>
              <a:t>Cube</a:t>
            </a:r>
            <a:r>
              <a:rPr lang="zh-CN" altLang="en-US" sz="2400" dirty="0">
                <a:latin typeface="+mn-ea"/>
                <a:ea typeface="+mn-ea"/>
              </a:rPr>
              <a:t>或者类似于谷歌</a:t>
            </a:r>
            <a:r>
              <a:rPr lang="en-US" altLang="zh-CN" sz="2400" dirty="0">
                <a:latin typeface="+mn-ea"/>
                <a:ea typeface="+mn-ea"/>
              </a:rPr>
              <a:t>TPU</a:t>
            </a:r>
            <a:r>
              <a:rPr lang="zh-CN" altLang="en-US" sz="2400" dirty="0">
                <a:latin typeface="+mn-ea"/>
                <a:ea typeface="+mn-ea"/>
              </a:rPr>
              <a:t>的脉动阵列，优化目标都是矩阵</a:t>
            </a:r>
            <a:r>
              <a:rPr lang="en-US" altLang="zh-CN" sz="2400" dirty="0">
                <a:latin typeface="+mn-ea"/>
                <a:ea typeface="+mn-ea"/>
              </a:rPr>
              <a:t>-</a:t>
            </a:r>
            <a:r>
              <a:rPr lang="zh-CN" altLang="en-US" sz="2400" dirty="0">
                <a:latin typeface="+mn-ea"/>
                <a:ea typeface="+mn-ea"/>
              </a:rPr>
              <a:t>矩阵乘法，而</a:t>
            </a:r>
            <a:r>
              <a:rPr lang="en-US" altLang="zh-CN" sz="2400" dirty="0">
                <a:latin typeface="+mn-ea"/>
                <a:ea typeface="+mn-ea"/>
              </a:rPr>
              <a:t>FC</a:t>
            </a:r>
            <a:r>
              <a:rPr lang="zh-CN" altLang="en-US" sz="2400" dirty="0">
                <a:latin typeface="+mn-ea"/>
                <a:ea typeface="+mn-ea"/>
              </a:rPr>
              <a:t>和</a:t>
            </a:r>
            <a:r>
              <a:rPr lang="en-US" altLang="zh-CN" sz="2400" dirty="0">
                <a:latin typeface="+mn-ea"/>
                <a:ea typeface="+mn-ea"/>
              </a:rPr>
              <a:t>Depth Conv</a:t>
            </a:r>
            <a:r>
              <a:rPr lang="zh-CN" altLang="en-US" sz="2400" dirty="0">
                <a:latin typeface="+mn-ea"/>
                <a:ea typeface="+mn-ea"/>
              </a:rPr>
              <a:t>更贴近于矩阵</a:t>
            </a:r>
            <a:r>
              <a:rPr lang="en-US" altLang="zh-CN" sz="2400" dirty="0">
                <a:latin typeface="+mn-ea"/>
                <a:ea typeface="+mn-ea"/>
              </a:rPr>
              <a:t>-</a:t>
            </a:r>
            <a:r>
              <a:rPr lang="zh-CN" altLang="en-US" sz="2400" dirty="0">
                <a:latin typeface="+mn-ea"/>
                <a:ea typeface="+mn-ea"/>
              </a:rPr>
              <a:t>向量乘法，这在本质上就是不同的。</a:t>
            </a:r>
            <a:endParaRPr kumimoji="0" lang="zh-CN" altLang="en-US" sz="2400" b="0" i="0" u="none" strike="noStrike" kern="1200" cap="none" spc="0" normalizeH="0" baseline="0" noProof="0" dirty="0">
              <a:ln>
                <a:noFill/>
              </a:ln>
              <a:solidFill>
                <a:prstClr val="black"/>
              </a:solidFill>
              <a:effectLst/>
              <a:uLnTx/>
              <a:uFillTx/>
              <a:latin typeface="+mn-ea"/>
              <a:ea typeface="+mn-ea"/>
              <a:cs typeface="+mn-cs"/>
            </a:endParaRPr>
          </a:p>
        </p:txBody>
      </p:sp>
    </p:spTree>
    <p:extLst>
      <p:ext uri="{BB962C8B-B14F-4D97-AF65-F5344CB8AC3E}">
        <p14:creationId xmlns:p14="http://schemas.microsoft.com/office/powerpoint/2010/main" val="2004461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19</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52C1828E-A442-4D51-8BD0-66D96949964F}"/>
              </a:ext>
            </a:extLst>
          </p:cNvPr>
          <p:cNvSpPr txBox="1"/>
          <p:nvPr/>
        </p:nvSpPr>
        <p:spPr>
          <a:xfrm>
            <a:off x="503548" y="1844824"/>
            <a:ext cx="8136904" cy="4031873"/>
          </a:xfrm>
          <a:prstGeom prst="rect">
            <a:avLst/>
          </a:prstGeom>
          <a:noFill/>
        </p:spPr>
        <p:txBody>
          <a:bodyPr wrap="square" rtlCol="0">
            <a:spAutoFit/>
          </a:bodyPr>
          <a:lstStyle/>
          <a:p>
            <a:pPr lvl="0" indent="457200">
              <a:spcBef>
                <a:spcPts val="600"/>
              </a:spcBef>
              <a:spcAft>
                <a:spcPts val="600"/>
              </a:spcAft>
            </a:pPr>
            <a:r>
              <a:rPr lang="zh-CN" altLang="en-US" sz="2400" dirty="0">
                <a:solidFill>
                  <a:prstClr val="black"/>
                </a:solidFill>
                <a:latin typeface="黑体" panose="02010609060101010101" pitchFamily="49" charset="-122"/>
                <a:ea typeface="黑体" panose="02010609060101010101" pitchFamily="49" charset="-122"/>
              </a:rPr>
              <a:t>目前面临的挑战，就是如何设计一个在多变的复用关系下均能保证较高效率的神经网络加速器。</a:t>
            </a:r>
            <a:endParaRPr lang="en-US" altLang="zh-CN" sz="2400" dirty="0">
              <a:solidFill>
                <a:prstClr val="black"/>
              </a:solidFill>
              <a:latin typeface="黑体" panose="02010609060101010101" pitchFamily="49" charset="-122"/>
              <a:ea typeface="黑体" panose="02010609060101010101" pitchFamily="49" charset="-122"/>
            </a:endParaRPr>
          </a:p>
          <a:p>
            <a:pPr lvl="0" indent="457200">
              <a:spcBef>
                <a:spcPts val="600"/>
              </a:spcBef>
              <a:spcAft>
                <a:spcPts val="600"/>
              </a:spcAft>
            </a:pPr>
            <a:endParaRPr lang="en-US" altLang="zh-CN" sz="2400" dirty="0">
              <a:solidFill>
                <a:prstClr val="black"/>
              </a:solidFill>
              <a:latin typeface="黑体" panose="02010609060101010101" pitchFamily="49" charset="-122"/>
              <a:ea typeface="黑体" panose="02010609060101010101" pitchFamily="49" charset="-122"/>
            </a:endParaRPr>
          </a:p>
          <a:p>
            <a:pPr lvl="0" indent="457200">
              <a:spcBef>
                <a:spcPts val="600"/>
              </a:spcBef>
              <a:spcAft>
                <a:spcPts val="600"/>
              </a:spcAft>
            </a:pPr>
            <a:r>
              <a:rPr lang="zh-CN" altLang="en-US" sz="2400" dirty="0">
                <a:solidFill>
                  <a:prstClr val="black"/>
                </a:solidFill>
                <a:latin typeface="黑体" panose="02010609060101010101" pitchFamily="49" charset="-122"/>
                <a:ea typeface="黑体" panose="02010609060101010101" pitchFamily="49" charset="-122"/>
              </a:rPr>
              <a:t>华为所采用的就是</a:t>
            </a:r>
            <a:r>
              <a:rPr lang="en-US" altLang="zh-CN" sz="2400" dirty="0">
                <a:solidFill>
                  <a:prstClr val="black"/>
                </a:solidFill>
                <a:latin typeface="黑体" panose="02010609060101010101" pitchFamily="49" charset="-122"/>
                <a:ea typeface="黑体" panose="02010609060101010101" pitchFamily="49" charset="-122"/>
              </a:rPr>
              <a:t>Davinci</a:t>
            </a:r>
            <a:r>
              <a:rPr lang="zh-CN" altLang="en-US" sz="2400" dirty="0">
                <a:solidFill>
                  <a:prstClr val="black"/>
                </a:solidFill>
                <a:latin typeface="黑体" panose="02010609060101010101" pitchFamily="49" charset="-122"/>
                <a:ea typeface="黑体" panose="02010609060101010101" pitchFamily="49" charset="-122"/>
              </a:rPr>
              <a:t>这种具有标量</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向量</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矩阵运算单元的异构加速器，思路是对某些运算做到极致的支持，其他的运算通过</a:t>
            </a:r>
            <a:r>
              <a:rPr lang="en-US" altLang="zh-CN" sz="2400" dirty="0">
                <a:solidFill>
                  <a:prstClr val="black"/>
                </a:solidFill>
                <a:latin typeface="黑体" panose="02010609060101010101" pitchFamily="49" charset="-122"/>
                <a:ea typeface="黑体" panose="02010609060101010101" pitchFamily="49" charset="-122"/>
              </a:rPr>
              <a:t>CPU</a:t>
            </a:r>
            <a:r>
              <a:rPr lang="zh-CN" altLang="en-US" sz="2400" dirty="0">
                <a:solidFill>
                  <a:prstClr val="black"/>
                </a:solidFill>
                <a:latin typeface="黑体" panose="02010609060101010101" pitchFamily="49" charset="-122"/>
                <a:ea typeface="黑体" panose="02010609060101010101" pitchFamily="49" charset="-122"/>
              </a:rPr>
              <a:t>或者其他的</a:t>
            </a:r>
            <a:r>
              <a:rPr lang="en-US" altLang="zh-CN" sz="2400" dirty="0">
                <a:solidFill>
                  <a:prstClr val="black"/>
                </a:solidFill>
                <a:latin typeface="黑体" panose="02010609060101010101" pitchFamily="49" charset="-122"/>
                <a:ea typeface="黑体" panose="02010609060101010101" pitchFamily="49" charset="-122"/>
              </a:rPr>
              <a:t>Core</a:t>
            </a:r>
            <a:r>
              <a:rPr lang="zh-CN" altLang="en-US" sz="2400" dirty="0">
                <a:solidFill>
                  <a:prstClr val="black"/>
                </a:solidFill>
                <a:latin typeface="黑体" panose="02010609060101010101" pitchFamily="49" charset="-122"/>
                <a:ea typeface="黑体" panose="02010609060101010101" pitchFamily="49" charset="-122"/>
              </a:rPr>
              <a:t>来计算。</a:t>
            </a:r>
            <a:endParaRPr lang="en-US" altLang="zh-CN" sz="2400" dirty="0">
              <a:solidFill>
                <a:prstClr val="black"/>
              </a:solidFill>
              <a:latin typeface="黑体" panose="02010609060101010101" pitchFamily="49" charset="-122"/>
              <a:ea typeface="黑体" panose="02010609060101010101" pitchFamily="49" charset="-122"/>
            </a:endParaRPr>
          </a:p>
          <a:p>
            <a:pPr lvl="0" indent="457200">
              <a:spcBef>
                <a:spcPts val="600"/>
              </a:spcBef>
              <a:spcAft>
                <a:spcPts val="600"/>
              </a:spcAft>
            </a:pPr>
            <a:endParaRPr lang="en-US" altLang="zh-CN" sz="2400" dirty="0">
              <a:solidFill>
                <a:prstClr val="black"/>
              </a:solidFill>
              <a:latin typeface="黑体" panose="02010609060101010101" pitchFamily="49" charset="-122"/>
              <a:ea typeface="黑体" panose="02010609060101010101" pitchFamily="49" charset="-122"/>
            </a:endParaRPr>
          </a:p>
          <a:p>
            <a:pPr lvl="0" indent="457200">
              <a:spcBef>
                <a:spcPts val="600"/>
              </a:spcBef>
              <a:spcAft>
                <a:spcPts val="600"/>
              </a:spcAft>
            </a:pP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类似的思路，我们可以在</a:t>
            </a:r>
            <a:r>
              <a:rPr lang="zh-CN" altLang="en-US" sz="2400" dirty="0">
                <a:solidFill>
                  <a:prstClr val="black"/>
                </a:solidFill>
                <a:latin typeface="黑体" panose="02010609060101010101" pitchFamily="49" charset="-122"/>
                <a:ea typeface="黑体" panose="02010609060101010101" pitchFamily="49" charset="-122"/>
              </a:rPr>
              <a:t>深鉴科技的</a:t>
            </a:r>
            <a:r>
              <a:rPr lang="en-US" altLang="zh-CN" sz="2400" dirty="0">
                <a:solidFill>
                  <a:prstClr val="black"/>
                </a:solidFill>
                <a:latin typeface="黑体" panose="02010609060101010101" pitchFamily="49" charset="-122"/>
                <a:ea typeface="黑体" panose="02010609060101010101" pitchFamily="49" charset="-122"/>
              </a:rPr>
              <a:t>DPU</a:t>
            </a:r>
            <a:r>
              <a:rPr lang="zh-CN" altLang="en-US" sz="2400" dirty="0">
                <a:solidFill>
                  <a:prstClr val="black"/>
                </a:solidFill>
                <a:latin typeface="黑体" panose="02010609060101010101" pitchFamily="49" charset="-122"/>
                <a:ea typeface="黑体" panose="02010609060101010101" pitchFamily="49" charset="-122"/>
              </a:rPr>
              <a:t>、</a:t>
            </a:r>
            <a:r>
              <a:rPr lang="en-US" altLang="zh-CN" sz="2400" dirty="0">
                <a:solidFill>
                  <a:prstClr val="black"/>
                </a:solidFill>
                <a:latin typeface="黑体" panose="02010609060101010101" pitchFamily="49" charset="-122"/>
                <a:ea typeface="黑体" panose="02010609060101010101" pitchFamily="49" charset="-122"/>
              </a:rPr>
              <a:t>ARM</a:t>
            </a:r>
            <a:r>
              <a:rPr lang="zh-CN" altLang="en-US" sz="2400" dirty="0">
                <a:solidFill>
                  <a:prstClr val="black"/>
                </a:solidFill>
                <a:latin typeface="黑体" panose="02010609060101010101" pitchFamily="49" charset="-122"/>
                <a:ea typeface="黑体" panose="02010609060101010101" pitchFamily="49" charset="-122"/>
              </a:rPr>
              <a:t>的</a:t>
            </a:r>
            <a:r>
              <a:rPr lang="en-US" altLang="zh-CN" sz="2400" dirty="0">
                <a:solidFill>
                  <a:prstClr val="black"/>
                </a:solidFill>
                <a:latin typeface="黑体" panose="02010609060101010101" pitchFamily="49" charset="-122"/>
                <a:ea typeface="黑体" panose="02010609060101010101" pitchFamily="49" charset="-122"/>
              </a:rPr>
              <a:t>DLA IP</a:t>
            </a:r>
            <a:r>
              <a:rPr lang="zh-CN" altLang="en-US" sz="2400" dirty="0">
                <a:solidFill>
                  <a:prstClr val="black"/>
                </a:solidFill>
                <a:latin typeface="黑体" panose="02010609060101010101" pitchFamily="49" charset="-122"/>
                <a:ea typeface="黑体" panose="02010609060101010101" pitchFamily="49" charset="-122"/>
              </a:rPr>
              <a:t>和英伟达的</a:t>
            </a:r>
            <a:r>
              <a:rPr lang="en-US" altLang="zh-CN" sz="2400" dirty="0">
                <a:solidFill>
                  <a:prstClr val="black"/>
                </a:solidFill>
                <a:latin typeface="黑体" panose="02010609060101010101" pitchFamily="49" charset="-122"/>
                <a:ea typeface="黑体" panose="02010609060101010101" pitchFamily="49" charset="-122"/>
              </a:rPr>
              <a:t>NVDLA</a:t>
            </a:r>
            <a:r>
              <a:rPr lang="zh-CN" altLang="en-US" sz="2400" dirty="0">
                <a:solidFill>
                  <a:prstClr val="black"/>
                </a:solidFill>
                <a:latin typeface="黑体" panose="02010609060101010101" pitchFamily="49" charset="-122"/>
                <a:ea typeface="黑体" panose="02010609060101010101" pitchFamily="49" charset="-122"/>
              </a:rPr>
              <a:t>上看到。</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2985582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357158" y="1285860"/>
            <a:ext cx="8598901" cy="5271298"/>
          </a:xfrm>
          <a:prstGeom prst="rect">
            <a:avLst/>
          </a:prstGeom>
          <a:noFill/>
          <a:ln w="9525">
            <a:noFill/>
            <a:miter lim="800000"/>
            <a:headEnd/>
            <a:tailEnd/>
          </a:ln>
          <a:effectLst/>
        </p:spPr>
      </p:pic>
      <p:pic>
        <p:nvPicPr>
          <p:cNvPr id="6" name="图片 5" descr="timg - 副本.jpg"/>
          <p:cNvPicPr>
            <a:picLocks noChangeAspect="1"/>
          </p:cNvPicPr>
          <p:nvPr/>
        </p:nvPicPr>
        <p:blipFill>
          <a:blip r:embed="rId3"/>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4" cstate="print"/>
          <a:stretch>
            <a:fillRect/>
          </a:stretch>
        </p:blipFill>
        <p:spPr>
          <a:xfrm>
            <a:off x="8572528" y="6357958"/>
            <a:ext cx="400043" cy="389158"/>
          </a:xfrm>
          <a:prstGeom prst="rect">
            <a:avLst/>
          </a:prstGeom>
        </p:spPr>
      </p:pic>
      <p:sp>
        <p:nvSpPr>
          <p:cNvPr id="11" name="TextBox 10"/>
          <p:cNvSpPr txBox="1"/>
          <p:nvPr/>
        </p:nvSpPr>
        <p:spPr>
          <a:xfrm>
            <a:off x="285720" y="214290"/>
            <a:ext cx="3000396" cy="646331"/>
          </a:xfrm>
          <a:prstGeom prst="rect">
            <a:avLst/>
          </a:prstGeom>
          <a:noFill/>
        </p:spPr>
        <p:txBody>
          <a:bodyPr wrap="square" rtlCol="0">
            <a:spAutoFit/>
          </a:bodyPr>
          <a:lstStyle/>
          <a:p>
            <a:r>
              <a:rPr lang="en-US" altLang="zh-CN" sz="3600" b="1" dirty="0">
                <a:solidFill>
                  <a:schemeClr val="accent1"/>
                </a:solidFill>
                <a:latin typeface="+mj-ea"/>
                <a:ea typeface="+mj-ea"/>
              </a:rPr>
              <a:t>Background</a:t>
            </a:r>
            <a:endParaRPr lang="zh-CN" altLang="en-US" sz="3600" b="1" dirty="0">
              <a:solidFill>
                <a:schemeClr val="accent1"/>
              </a:solidFill>
              <a:latin typeface="+mj-ea"/>
              <a:ea typeface="+mj-ea"/>
            </a:endParaRPr>
          </a:p>
        </p:txBody>
      </p:sp>
    </p:spTree>
    <p:extLst>
      <p:ext uri="{BB962C8B-B14F-4D97-AF65-F5344CB8AC3E}">
        <p14:creationId xmlns:p14="http://schemas.microsoft.com/office/powerpoint/2010/main" val="1989169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3076" name="AutoShape 4" descr="https://img-blog.csdn.net/20180429234248923?watermark/2/text/aHR0cHM6Ly9ibG9nLmNzZG4ubmV0L3RydWVjcmFi/font/5a6L5L2T/fontsize/400/fill/I0JBQkFCMA==/dissolve/70"/>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cs typeface="+mn-cs"/>
            </a:endParaRPr>
          </a:p>
        </p:txBody>
      </p:sp>
      <p:sp>
        <p:nvSpPr>
          <p:cNvPr id="18434" name="AutoShape 2" descr="https://mmbiz.qpic.cn/mmbiz_png/6VURbzBFQj4x64X723vFdLCIL1o8BIyDA8rv6hU4Qh4FANqt918EBbWynChwDRGfrXQjvtmyPGJoCWrKURFQUw/640?wx_fmt=png&amp;tp=webp&amp;wxfrom=5&amp;wx_lazy=1&amp;wx_co=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cs typeface="+mn-cs"/>
            </a:endParaRPr>
          </a:p>
        </p:txBody>
      </p:sp>
      <p:sp>
        <p:nvSpPr>
          <p:cNvPr id="14" name="TextBox 4">
            <a:extLst>
              <a:ext uri="{FF2B5EF4-FFF2-40B4-BE49-F238E27FC236}">
                <a16:creationId xmlns:a16="http://schemas.microsoft.com/office/drawing/2014/main" id="{F8B100F7-088A-44D8-B72A-8D9B74B725D9}"/>
              </a:ext>
            </a:extLst>
          </p:cNvPr>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13" name="Picture 2" descr="https://pic4.zhimg.com/v2-a07aaf2bc6cecd0243f266918ab8a793_r.jpg">
            <a:extLst>
              <a:ext uri="{FF2B5EF4-FFF2-40B4-BE49-F238E27FC236}">
                <a16:creationId xmlns:a16="http://schemas.microsoft.com/office/drawing/2014/main" id="{C2701ECE-D00B-4440-A2D1-EA33BC2FDA12}"/>
              </a:ext>
            </a:extLst>
          </p:cNvPr>
          <p:cNvPicPr>
            <a:picLocks noChangeAspect="1" noChangeArrowheads="1"/>
          </p:cNvPicPr>
          <p:nvPr/>
        </p:nvPicPr>
        <p:blipFill>
          <a:blip r:embed="rId4"/>
          <a:srcRect/>
          <a:stretch>
            <a:fillRect/>
          </a:stretch>
        </p:blipFill>
        <p:spPr bwMode="auto">
          <a:xfrm>
            <a:off x="0" y="1618226"/>
            <a:ext cx="9144000" cy="2593075"/>
          </a:xfrm>
          <a:prstGeom prst="rect">
            <a:avLst/>
          </a:prstGeom>
          <a:noFill/>
        </p:spPr>
      </p:pic>
      <p:pic>
        <p:nvPicPr>
          <p:cNvPr id="2" name="图片 1">
            <a:extLst>
              <a:ext uri="{FF2B5EF4-FFF2-40B4-BE49-F238E27FC236}">
                <a16:creationId xmlns:a16="http://schemas.microsoft.com/office/drawing/2014/main" id="{233A6430-987E-40A6-B977-D1CEC0739A11}"/>
              </a:ext>
            </a:extLst>
          </p:cNvPr>
          <p:cNvPicPr>
            <a:picLocks noChangeAspect="1"/>
          </p:cNvPicPr>
          <p:nvPr/>
        </p:nvPicPr>
        <p:blipFill>
          <a:blip r:embed="rId5"/>
          <a:stretch>
            <a:fillRect/>
          </a:stretch>
        </p:blipFill>
        <p:spPr>
          <a:xfrm>
            <a:off x="1187624" y="4342064"/>
            <a:ext cx="1555592" cy="2398985"/>
          </a:xfrm>
          <a:prstGeom prst="rect">
            <a:avLst/>
          </a:prstGeom>
        </p:spPr>
      </p:pic>
      <p:pic>
        <p:nvPicPr>
          <p:cNvPr id="3" name="图片 2">
            <a:extLst>
              <a:ext uri="{FF2B5EF4-FFF2-40B4-BE49-F238E27FC236}">
                <a16:creationId xmlns:a16="http://schemas.microsoft.com/office/drawing/2014/main" id="{77E5625E-13FC-45CA-9DEA-B70CD4C34BAD}"/>
              </a:ext>
            </a:extLst>
          </p:cNvPr>
          <p:cNvPicPr>
            <a:picLocks noChangeAspect="1"/>
          </p:cNvPicPr>
          <p:nvPr/>
        </p:nvPicPr>
        <p:blipFill>
          <a:blip r:embed="rId6"/>
          <a:stretch>
            <a:fillRect/>
          </a:stretch>
        </p:blipFill>
        <p:spPr>
          <a:xfrm>
            <a:off x="3430371" y="4302895"/>
            <a:ext cx="1555593" cy="2438154"/>
          </a:xfrm>
          <a:prstGeom prst="rect">
            <a:avLst/>
          </a:prstGeom>
        </p:spPr>
      </p:pic>
      <p:sp>
        <p:nvSpPr>
          <p:cNvPr id="5" name="文本框 4">
            <a:extLst>
              <a:ext uri="{FF2B5EF4-FFF2-40B4-BE49-F238E27FC236}">
                <a16:creationId xmlns:a16="http://schemas.microsoft.com/office/drawing/2014/main" id="{BBAC71E9-B5D9-4E2E-896B-EA2536B96388}"/>
              </a:ext>
            </a:extLst>
          </p:cNvPr>
          <p:cNvSpPr txBox="1"/>
          <p:nvPr/>
        </p:nvSpPr>
        <p:spPr>
          <a:xfrm>
            <a:off x="6516216" y="5279946"/>
            <a:ext cx="1800201" cy="523220"/>
          </a:xfrm>
          <a:prstGeom prst="rect">
            <a:avLst/>
          </a:prstGeom>
          <a:noFill/>
        </p:spPr>
        <p:txBody>
          <a:bodyPr wrap="square" rtlCol="0">
            <a:spAutoFit/>
          </a:bodyPr>
          <a:lstStyle/>
          <a:p>
            <a:r>
              <a:rPr lang="en-US" altLang="zh-CN" sz="2800" dirty="0">
                <a:latin typeface="+mn-ea"/>
                <a:ea typeface="+mn-ea"/>
              </a:rPr>
              <a:t>NVDLA</a:t>
            </a:r>
            <a:endParaRPr lang="zh-CN" altLang="en-US" sz="2800" dirty="0">
              <a:latin typeface="+mn-ea"/>
              <a:ea typeface="+mn-ea"/>
            </a:endParaRPr>
          </a:p>
        </p:txBody>
      </p:sp>
    </p:spTree>
    <p:extLst>
      <p:ext uri="{BB962C8B-B14F-4D97-AF65-F5344CB8AC3E}">
        <p14:creationId xmlns:p14="http://schemas.microsoft.com/office/powerpoint/2010/main" val="824047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21</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3076" name="AutoShape 4" descr="https://img-blog.csdn.net/20180429234248923?watermark/2/text/aHR0cHM6Ly9ibG9nLmNzZG4ubmV0L3RydWVjcmFi/font/5a6L5L2T/fontsize/400/fill/I0JBQkFCMA==/dissolve/70"/>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cs typeface="+mn-cs"/>
            </a:endParaRPr>
          </a:p>
        </p:txBody>
      </p:sp>
      <p:sp>
        <p:nvSpPr>
          <p:cNvPr id="18434" name="AutoShape 2" descr="https://mmbiz.qpic.cn/mmbiz_png/6VURbzBFQj4x64X723vFdLCIL1o8BIyDA8rv6hU4Qh4FANqt918EBbWynChwDRGfrXQjvtmyPGJoCWrKURFQUw/640?wx_fmt=png&amp;tp=webp&amp;wxfrom=5&amp;wx_lazy=1&amp;wx_co=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cs typeface="+mn-cs"/>
            </a:endParaRPr>
          </a:p>
        </p:txBody>
      </p:sp>
      <p:sp>
        <p:nvSpPr>
          <p:cNvPr id="14" name="TextBox 4">
            <a:extLst>
              <a:ext uri="{FF2B5EF4-FFF2-40B4-BE49-F238E27FC236}">
                <a16:creationId xmlns:a16="http://schemas.microsoft.com/office/drawing/2014/main" id="{F8B100F7-088A-44D8-B72A-8D9B74B725D9}"/>
              </a:ext>
            </a:extLst>
          </p:cNvPr>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7512E4B4-01E6-4996-BC23-162CA87F6B30}"/>
              </a:ext>
            </a:extLst>
          </p:cNvPr>
          <p:cNvPicPr>
            <a:picLocks noChangeAspect="1"/>
          </p:cNvPicPr>
          <p:nvPr/>
        </p:nvPicPr>
        <p:blipFill>
          <a:blip r:embed="rId4"/>
          <a:stretch>
            <a:fillRect/>
          </a:stretch>
        </p:blipFill>
        <p:spPr>
          <a:xfrm>
            <a:off x="307975" y="2519217"/>
            <a:ext cx="4182275" cy="3626011"/>
          </a:xfrm>
          <a:prstGeom prst="rect">
            <a:avLst/>
          </a:prstGeom>
        </p:spPr>
      </p:pic>
      <p:pic>
        <p:nvPicPr>
          <p:cNvPr id="3" name="图片 2">
            <a:extLst>
              <a:ext uri="{FF2B5EF4-FFF2-40B4-BE49-F238E27FC236}">
                <a16:creationId xmlns:a16="http://schemas.microsoft.com/office/drawing/2014/main" id="{E7930187-D97B-4098-BD75-5C519B0B63D7}"/>
              </a:ext>
            </a:extLst>
          </p:cNvPr>
          <p:cNvPicPr>
            <a:picLocks noChangeAspect="1"/>
          </p:cNvPicPr>
          <p:nvPr/>
        </p:nvPicPr>
        <p:blipFill>
          <a:blip r:embed="rId5"/>
          <a:stretch>
            <a:fillRect/>
          </a:stretch>
        </p:blipFill>
        <p:spPr>
          <a:xfrm>
            <a:off x="5053667" y="2609952"/>
            <a:ext cx="3718882" cy="3444539"/>
          </a:xfrm>
          <a:prstGeom prst="rect">
            <a:avLst/>
          </a:prstGeom>
        </p:spPr>
      </p:pic>
      <p:sp>
        <p:nvSpPr>
          <p:cNvPr id="10" name="文本框 9">
            <a:extLst>
              <a:ext uri="{FF2B5EF4-FFF2-40B4-BE49-F238E27FC236}">
                <a16:creationId xmlns:a16="http://schemas.microsoft.com/office/drawing/2014/main" id="{1C1FFCC9-FD54-43D1-AF44-513A9DD3CCE9}"/>
              </a:ext>
            </a:extLst>
          </p:cNvPr>
          <p:cNvSpPr txBox="1"/>
          <p:nvPr/>
        </p:nvSpPr>
        <p:spPr>
          <a:xfrm>
            <a:off x="481849" y="1700808"/>
            <a:ext cx="1800201" cy="523220"/>
          </a:xfrm>
          <a:prstGeom prst="rect">
            <a:avLst/>
          </a:prstGeom>
          <a:noFill/>
        </p:spPr>
        <p:txBody>
          <a:bodyPr wrap="square" rtlCol="0">
            <a:spAutoFit/>
          </a:bodyPr>
          <a:lstStyle/>
          <a:p>
            <a:r>
              <a:rPr lang="en-US" altLang="zh-CN" sz="2800" dirty="0">
                <a:latin typeface="+mn-ea"/>
                <a:ea typeface="+mn-ea"/>
              </a:rPr>
              <a:t>ARM DLA</a:t>
            </a:r>
            <a:endParaRPr lang="zh-CN" altLang="en-US" sz="2800" dirty="0">
              <a:latin typeface="+mn-ea"/>
              <a:ea typeface="+mn-ea"/>
            </a:endParaRPr>
          </a:p>
        </p:txBody>
      </p:sp>
    </p:spTree>
    <p:extLst>
      <p:ext uri="{BB962C8B-B14F-4D97-AF65-F5344CB8AC3E}">
        <p14:creationId xmlns:p14="http://schemas.microsoft.com/office/powerpoint/2010/main" val="2174325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22</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3076" name="AutoShape 4" descr="https://img-blog.csdn.net/20180429234248923?watermark/2/text/aHR0cHM6Ly9ibG9nLmNzZG4ubmV0L3RydWVjcmFi/font/5a6L5L2T/fontsize/400/fill/I0JBQkFCMA==/dissolve/70"/>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cs typeface="+mn-cs"/>
            </a:endParaRPr>
          </a:p>
        </p:txBody>
      </p:sp>
      <p:sp>
        <p:nvSpPr>
          <p:cNvPr id="18434" name="AutoShape 2" descr="https://mmbiz.qpic.cn/mmbiz_png/6VURbzBFQj4x64X723vFdLCIL1o8BIyDA8rv6hU4Qh4FANqt918EBbWynChwDRGfrXQjvtmyPGJoCWrKURFQUw/640?wx_fmt=png&amp;tp=webp&amp;wxfrom=5&amp;wx_lazy=1&amp;wx_co=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000" b="0" i="0" u="none" strike="noStrike" kern="1200" cap="none" spc="0" normalizeH="0" baseline="0" noProof="0">
              <a:ln>
                <a:noFill/>
              </a:ln>
              <a:solidFill>
                <a:prstClr val="black"/>
              </a:solidFill>
              <a:effectLst/>
              <a:uLnTx/>
              <a:uFillTx/>
              <a:latin typeface="Arial" charset="0"/>
              <a:cs typeface="+mn-cs"/>
            </a:endParaRPr>
          </a:p>
        </p:txBody>
      </p:sp>
      <p:sp>
        <p:nvSpPr>
          <p:cNvPr id="14" name="TextBox 4">
            <a:extLst>
              <a:ext uri="{FF2B5EF4-FFF2-40B4-BE49-F238E27FC236}">
                <a16:creationId xmlns:a16="http://schemas.microsoft.com/office/drawing/2014/main" id="{F8B100F7-088A-44D8-B72A-8D9B74B725D9}"/>
              </a:ext>
            </a:extLst>
          </p:cNvPr>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sp>
        <p:nvSpPr>
          <p:cNvPr id="10" name="文本框 9">
            <a:extLst>
              <a:ext uri="{FF2B5EF4-FFF2-40B4-BE49-F238E27FC236}">
                <a16:creationId xmlns:a16="http://schemas.microsoft.com/office/drawing/2014/main" id="{1C1FFCC9-FD54-43D1-AF44-513A9DD3CCE9}"/>
              </a:ext>
            </a:extLst>
          </p:cNvPr>
          <p:cNvSpPr txBox="1"/>
          <p:nvPr/>
        </p:nvSpPr>
        <p:spPr>
          <a:xfrm>
            <a:off x="481849" y="1700809"/>
            <a:ext cx="2073927"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800" b="0" i="0" u="none" strike="noStrike" kern="1200" cap="none" spc="0" normalizeH="0" baseline="0" noProof="0" dirty="0" err="1">
                <a:ln>
                  <a:noFill/>
                </a:ln>
                <a:solidFill>
                  <a:prstClr val="black"/>
                </a:solidFill>
                <a:effectLst/>
                <a:uLnTx/>
                <a:uFillTx/>
                <a:latin typeface="黑体" panose="02010609060101010101" pitchFamily="49" charset="-122"/>
                <a:ea typeface="黑体" panose="02010609060101010101" pitchFamily="49" charset="-122"/>
                <a:cs typeface="+mn-cs"/>
              </a:rPr>
              <a:t>Deephi</a:t>
            </a:r>
            <a:r>
              <a:rPr kumimoji="0" lang="en-US" altLang="zh-CN"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 DPU</a:t>
            </a:r>
            <a:endParaRPr kumimoji="0" lang="zh-CN" altLang="en-US" sz="28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5" name="图片 4">
            <a:extLst>
              <a:ext uri="{FF2B5EF4-FFF2-40B4-BE49-F238E27FC236}">
                <a16:creationId xmlns:a16="http://schemas.microsoft.com/office/drawing/2014/main" id="{7F67AE49-898E-40EC-88D0-ABE69931E073}"/>
              </a:ext>
            </a:extLst>
          </p:cNvPr>
          <p:cNvPicPr>
            <a:picLocks noChangeAspect="1"/>
          </p:cNvPicPr>
          <p:nvPr/>
        </p:nvPicPr>
        <p:blipFill>
          <a:blip r:embed="rId4"/>
          <a:stretch>
            <a:fillRect/>
          </a:stretch>
        </p:blipFill>
        <p:spPr>
          <a:xfrm>
            <a:off x="1918556" y="2420888"/>
            <a:ext cx="5306888" cy="3672408"/>
          </a:xfrm>
          <a:prstGeom prst="rect">
            <a:avLst/>
          </a:prstGeom>
        </p:spPr>
      </p:pic>
    </p:spTree>
    <p:extLst>
      <p:ext uri="{BB962C8B-B14F-4D97-AF65-F5344CB8AC3E}">
        <p14:creationId xmlns:p14="http://schemas.microsoft.com/office/powerpoint/2010/main" val="841174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23</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52C1828E-A442-4D51-8BD0-66D96949964F}"/>
              </a:ext>
            </a:extLst>
          </p:cNvPr>
          <p:cNvSpPr txBox="1"/>
          <p:nvPr/>
        </p:nvSpPr>
        <p:spPr>
          <a:xfrm>
            <a:off x="503548" y="1882702"/>
            <a:ext cx="8136904" cy="3354765"/>
          </a:xfrm>
          <a:prstGeom prst="rect">
            <a:avLst/>
          </a:prstGeom>
          <a:noFill/>
        </p:spPr>
        <p:txBody>
          <a:bodyPr wrap="square" rtlCol="0">
            <a:spAutoFit/>
          </a:bodyPr>
          <a:lstStyle/>
          <a:p>
            <a:pPr lvl="0" indent="457200">
              <a:spcBef>
                <a:spcPts val="600"/>
              </a:spcBef>
              <a:spcAft>
                <a:spcPts val="600"/>
              </a:spcAft>
            </a:pPr>
            <a:r>
              <a:rPr lang="zh-CN" altLang="en-US" sz="2400" dirty="0">
                <a:solidFill>
                  <a:prstClr val="black"/>
                </a:solidFill>
                <a:latin typeface="黑体" panose="02010609060101010101" pitchFamily="49" charset="-122"/>
                <a:ea typeface="黑体" panose="02010609060101010101" pitchFamily="49" charset="-122"/>
              </a:rPr>
              <a:t>当然，这种设计思想并不意味一个加速</a:t>
            </a:r>
            <a:r>
              <a:rPr lang="en-US" altLang="zh-CN" sz="2400" dirty="0">
                <a:solidFill>
                  <a:prstClr val="black"/>
                </a:solidFill>
                <a:latin typeface="黑体" panose="02010609060101010101" pitchFamily="49" charset="-122"/>
                <a:ea typeface="黑体" panose="02010609060101010101" pitchFamily="49" charset="-122"/>
              </a:rPr>
              <a:t>Core</a:t>
            </a:r>
            <a:r>
              <a:rPr lang="zh-CN" altLang="en-US" sz="2400" dirty="0">
                <a:solidFill>
                  <a:prstClr val="black"/>
                </a:solidFill>
                <a:latin typeface="黑体" panose="02010609060101010101" pitchFamily="49" charset="-122"/>
                <a:ea typeface="黑体" panose="02010609060101010101" pitchFamily="49" charset="-122"/>
              </a:rPr>
              <a:t>只能加速很受限的计算类型，可以对单个的加速</a:t>
            </a:r>
            <a:r>
              <a:rPr lang="en-US" altLang="zh-CN" sz="2400" dirty="0">
                <a:solidFill>
                  <a:prstClr val="black"/>
                </a:solidFill>
                <a:latin typeface="黑体" panose="02010609060101010101" pitchFamily="49" charset="-122"/>
                <a:ea typeface="黑体" panose="02010609060101010101" pitchFamily="49" charset="-122"/>
              </a:rPr>
              <a:t>Core</a:t>
            </a:r>
            <a:r>
              <a:rPr lang="zh-CN" altLang="en-US" sz="2400" dirty="0">
                <a:solidFill>
                  <a:prstClr val="black"/>
                </a:solidFill>
                <a:latin typeface="黑体" panose="02010609060101010101" pitchFamily="49" charset="-122"/>
                <a:ea typeface="黑体" panose="02010609060101010101" pitchFamily="49" charset="-122"/>
              </a:rPr>
              <a:t>进行兼容设计，使得可以让一个三维的</a:t>
            </a:r>
            <a:r>
              <a:rPr lang="en-US" altLang="zh-CN" sz="2400" dirty="0">
                <a:solidFill>
                  <a:prstClr val="black"/>
                </a:solidFill>
                <a:latin typeface="黑体" panose="02010609060101010101" pitchFamily="49" charset="-122"/>
                <a:ea typeface="黑体" panose="02010609060101010101" pitchFamily="49" charset="-122"/>
              </a:rPr>
              <a:t>MAC</a:t>
            </a:r>
            <a:r>
              <a:rPr lang="zh-CN" altLang="en-US" sz="2400" dirty="0">
                <a:solidFill>
                  <a:prstClr val="black"/>
                </a:solidFill>
                <a:latin typeface="黑体" panose="02010609060101010101" pitchFamily="49" charset="-122"/>
                <a:ea typeface="黑体" panose="02010609060101010101" pitchFamily="49" charset="-122"/>
              </a:rPr>
              <a:t>阵列（类似</a:t>
            </a:r>
            <a:r>
              <a:rPr lang="en-US" altLang="zh-CN" sz="2400" dirty="0">
                <a:solidFill>
                  <a:prstClr val="black"/>
                </a:solidFill>
                <a:latin typeface="黑体" panose="02010609060101010101" pitchFamily="49" charset="-122"/>
                <a:ea typeface="黑体" panose="02010609060101010101" pitchFamily="49" charset="-122"/>
              </a:rPr>
              <a:t>Cube</a:t>
            </a:r>
            <a:r>
              <a:rPr lang="zh-CN" altLang="en-US" sz="2400" dirty="0">
                <a:solidFill>
                  <a:prstClr val="black"/>
                </a:solidFill>
                <a:latin typeface="黑体" panose="02010609060101010101" pitchFamily="49" charset="-122"/>
                <a:ea typeface="黑体" panose="02010609060101010101" pitchFamily="49" charset="-122"/>
              </a:rPr>
              <a:t>）同时支持矩阵</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矩阵</a:t>
            </a:r>
            <a:r>
              <a:rPr lang="en-US" altLang="zh-CN" sz="2400" dirty="0">
                <a:solidFill>
                  <a:prstClr val="black"/>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向量操作。</a:t>
            </a:r>
            <a:endParaRPr lang="en-US" altLang="zh-CN" sz="2400" dirty="0">
              <a:solidFill>
                <a:prstClr val="black"/>
              </a:solidFill>
              <a:latin typeface="黑体" panose="02010609060101010101" pitchFamily="49" charset="-122"/>
              <a:ea typeface="黑体" panose="02010609060101010101" pitchFamily="49" charset="-122"/>
            </a:endParaRPr>
          </a:p>
          <a:p>
            <a:pPr lvl="0" indent="457200">
              <a:spcBef>
                <a:spcPts val="600"/>
              </a:spcBef>
              <a:spcAft>
                <a:spcPts val="600"/>
              </a:spcAft>
            </a:pPr>
            <a:endParaRPr lang="en-US" altLang="zh-CN" sz="2400" dirty="0">
              <a:solidFill>
                <a:prstClr val="black"/>
              </a:solidFill>
              <a:latin typeface="黑体" panose="02010609060101010101" pitchFamily="49" charset="-122"/>
              <a:ea typeface="黑体" panose="02010609060101010101" pitchFamily="49" charset="-122"/>
            </a:endParaRPr>
          </a:p>
          <a:p>
            <a:pPr lvl="0" indent="457200">
              <a:spcBef>
                <a:spcPts val="600"/>
              </a:spcBef>
              <a:spcAft>
                <a:spcPts val="600"/>
              </a:spcAft>
            </a:pPr>
            <a:r>
              <a:rPr lang="zh-CN" altLang="en-US" sz="2400" dirty="0">
                <a:solidFill>
                  <a:prstClr val="black"/>
                </a:solidFill>
                <a:latin typeface="黑体" panose="02010609060101010101" pitchFamily="49" charset="-122"/>
                <a:ea typeface="黑体" panose="02010609060101010101" pitchFamily="49" charset="-122"/>
              </a:rPr>
              <a:t>不管从哪个角度去解决面临的新挑战，暂时都没有看到一个完美的解决方案（</a:t>
            </a:r>
            <a:r>
              <a:rPr lang="en-US" altLang="zh-CN" sz="2400" dirty="0">
                <a:solidFill>
                  <a:prstClr val="black"/>
                </a:solidFill>
                <a:latin typeface="黑体" panose="02010609060101010101" pitchFamily="49" charset="-122"/>
                <a:ea typeface="黑体" panose="02010609060101010101" pitchFamily="49" charset="-122"/>
              </a:rPr>
              <a:t>Davinci</a:t>
            </a:r>
            <a:r>
              <a:rPr lang="zh-CN" altLang="en-US" sz="2400" dirty="0">
                <a:solidFill>
                  <a:prstClr val="black"/>
                </a:solidFill>
                <a:latin typeface="黑体" panose="02010609060101010101" pitchFamily="49" charset="-122"/>
                <a:ea typeface="黑体" panose="02010609060101010101" pitchFamily="49" charset="-122"/>
              </a:rPr>
              <a:t>的问题会在后面提到），不过或许我们并不需要一个真正完美的解决方案。</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654097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24</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52C1828E-A442-4D51-8BD0-66D96949964F}"/>
              </a:ext>
            </a:extLst>
          </p:cNvPr>
          <p:cNvSpPr txBox="1"/>
          <p:nvPr/>
        </p:nvSpPr>
        <p:spPr>
          <a:xfrm>
            <a:off x="503548" y="1534266"/>
            <a:ext cx="8136904" cy="4555093"/>
          </a:xfrm>
          <a:prstGeom prst="rect">
            <a:avLst/>
          </a:prstGeom>
          <a:noFill/>
        </p:spPr>
        <p:txBody>
          <a:bodyPr wrap="square" rtlCol="0">
            <a:spAutoFit/>
          </a:bodyPr>
          <a:lstStyle/>
          <a:p>
            <a:pPr lvl="0">
              <a:spcBef>
                <a:spcPts val="600"/>
              </a:spcBef>
              <a:spcAft>
                <a:spcPts val="600"/>
              </a:spcAft>
            </a:pPr>
            <a:r>
              <a:rPr lang="en-US" altLang="zh-CN" dirty="0">
                <a:solidFill>
                  <a:prstClr val="black"/>
                </a:solidFill>
                <a:latin typeface="黑体" panose="02010609060101010101" pitchFamily="49" charset="-122"/>
                <a:ea typeface="黑体" panose="02010609060101010101" pitchFamily="49" charset="-122"/>
              </a:rPr>
              <a:t>Cloud TPU</a:t>
            </a:r>
            <a:r>
              <a:rPr lang="zh-CN" altLang="en-US" dirty="0">
                <a:solidFill>
                  <a:prstClr val="black"/>
                </a:solidFill>
                <a:latin typeface="黑体" panose="02010609060101010101" pitchFamily="49" charset="-122"/>
                <a:ea typeface="黑体" panose="02010609060101010101" pitchFamily="49" charset="-122"/>
              </a:rPr>
              <a:t>适合以下工作负载</a:t>
            </a:r>
            <a:endParaRPr lang="en-US" altLang="zh-CN" dirty="0">
              <a:solidFill>
                <a:prstClr val="black"/>
              </a:solidFill>
              <a:latin typeface="黑体" panose="02010609060101010101" pitchFamily="49" charset="-122"/>
              <a:ea typeface="黑体" panose="02010609060101010101" pitchFamily="49" charset="-122"/>
            </a:endParaRPr>
          </a:p>
          <a:p>
            <a:pPr lvl="0">
              <a:spcBef>
                <a:spcPts val="600"/>
              </a:spcBef>
              <a:spcAft>
                <a:spcPts val="600"/>
              </a:spcAft>
            </a:pP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由矩阵计算主导的模型</a:t>
            </a:r>
          </a:p>
          <a:p>
            <a:pPr lvl="0">
              <a:spcBef>
                <a:spcPts val="600"/>
              </a:spcBef>
              <a:spcAft>
                <a:spcPts val="600"/>
              </a:spcAft>
            </a:pP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主循环内没有自定义</a:t>
            </a:r>
            <a:r>
              <a:rPr lang="en-US" altLang="zh-CN" dirty="0">
                <a:solidFill>
                  <a:prstClr val="black"/>
                </a:solidFill>
                <a:latin typeface="黑体" panose="02010609060101010101" pitchFamily="49" charset="-122"/>
                <a:ea typeface="黑体" panose="02010609060101010101" pitchFamily="49" charset="-122"/>
              </a:rPr>
              <a:t>TensorFlow</a:t>
            </a:r>
            <a:r>
              <a:rPr lang="zh-CN" altLang="en-US" dirty="0">
                <a:solidFill>
                  <a:prstClr val="black"/>
                </a:solidFill>
                <a:latin typeface="黑体" panose="02010609060101010101" pitchFamily="49" charset="-122"/>
                <a:ea typeface="黑体" panose="02010609060101010101" pitchFamily="49" charset="-122"/>
              </a:rPr>
              <a:t>操作的模型</a:t>
            </a:r>
          </a:p>
          <a:p>
            <a:pPr lvl="0">
              <a:spcBef>
                <a:spcPts val="600"/>
              </a:spcBef>
              <a:spcAft>
                <a:spcPts val="600"/>
              </a:spcAft>
            </a:pP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需要训练数周或数月的模型</a:t>
            </a:r>
          </a:p>
          <a:p>
            <a:pPr lvl="0">
              <a:spcBef>
                <a:spcPts val="600"/>
              </a:spcBef>
              <a:spcAft>
                <a:spcPts val="600"/>
              </a:spcAft>
            </a:pP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有效批量非常大的大型和极大型模型</a:t>
            </a:r>
            <a:endParaRPr lang="en-US" altLang="zh-CN" dirty="0">
              <a:solidFill>
                <a:prstClr val="black"/>
              </a:solidFill>
              <a:latin typeface="黑体" panose="02010609060101010101" pitchFamily="49" charset="-122"/>
              <a:ea typeface="黑体" panose="02010609060101010101" pitchFamily="49" charset="-122"/>
            </a:endParaRPr>
          </a:p>
          <a:p>
            <a:pPr lvl="0">
              <a:spcBef>
                <a:spcPts val="600"/>
              </a:spcBef>
              <a:spcAft>
                <a:spcPts val="600"/>
              </a:spcAft>
            </a:pPr>
            <a:endParaRPr lang="zh-CN" altLang="en-US" dirty="0">
              <a:solidFill>
                <a:prstClr val="black"/>
              </a:solidFill>
              <a:latin typeface="黑体" panose="02010609060101010101" pitchFamily="49" charset="-122"/>
              <a:ea typeface="黑体" panose="02010609060101010101" pitchFamily="49" charset="-122"/>
            </a:endParaRPr>
          </a:p>
          <a:p>
            <a:pPr lvl="0">
              <a:spcBef>
                <a:spcPts val="600"/>
              </a:spcBef>
              <a:spcAft>
                <a:spcPts val="600"/>
              </a:spcAft>
            </a:pPr>
            <a:r>
              <a:rPr lang="en-US" altLang="zh-CN" dirty="0">
                <a:solidFill>
                  <a:prstClr val="black"/>
                </a:solidFill>
                <a:latin typeface="黑体" panose="02010609060101010101" pitchFamily="49" charset="-122"/>
                <a:ea typeface="黑体" panose="02010609060101010101" pitchFamily="49" charset="-122"/>
              </a:rPr>
              <a:t>Cloud TPU</a:t>
            </a:r>
            <a:r>
              <a:rPr lang="zh-CN" altLang="en-US" dirty="0">
                <a:solidFill>
                  <a:prstClr val="black"/>
                </a:solidFill>
                <a:latin typeface="黑体" panose="02010609060101010101" pitchFamily="49" charset="-122"/>
                <a:ea typeface="黑体" panose="02010609060101010101" pitchFamily="49" charset="-122"/>
              </a:rPr>
              <a:t>不适合以下工作负载</a:t>
            </a:r>
          </a:p>
          <a:p>
            <a:pPr lvl="0">
              <a:spcBef>
                <a:spcPts val="600"/>
              </a:spcBef>
              <a:spcAft>
                <a:spcPts val="600"/>
              </a:spcAft>
            </a:pP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需要频繁分支或逐项代数主导的现有代数程序</a:t>
            </a:r>
          </a:p>
          <a:p>
            <a:pPr lvl="0">
              <a:spcBef>
                <a:spcPts val="600"/>
              </a:spcBef>
              <a:spcAft>
                <a:spcPts val="600"/>
              </a:spcAft>
            </a:pP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稀疏方式访问内存的工作负载可能不适用于</a:t>
            </a:r>
            <a:r>
              <a:rPr lang="en-US" altLang="zh-CN" dirty="0">
                <a:solidFill>
                  <a:prstClr val="black"/>
                </a:solidFill>
                <a:latin typeface="黑体" panose="02010609060101010101" pitchFamily="49" charset="-122"/>
                <a:ea typeface="黑体" panose="02010609060101010101" pitchFamily="49" charset="-122"/>
              </a:rPr>
              <a:t>TPU</a:t>
            </a:r>
          </a:p>
          <a:p>
            <a:pPr lvl="0">
              <a:spcBef>
                <a:spcPts val="600"/>
              </a:spcBef>
              <a:spcAft>
                <a:spcPts val="600"/>
              </a:spcAft>
            </a:pPr>
            <a:r>
              <a:rPr lang="en-US" altLang="zh-CN" dirty="0">
                <a:solidFill>
                  <a:prstClr val="black"/>
                </a:solidFill>
                <a:latin typeface="黑体" panose="02010609060101010101" pitchFamily="49" charset="-122"/>
                <a:ea typeface="黑体" panose="02010609060101010101" pitchFamily="49" charset="-122"/>
              </a:rPr>
              <a:t>·</a:t>
            </a:r>
            <a:r>
              <a:rPr lang="zh-CN" altLang="en-US" dirty="0">
                <a:solidFill>
                  <a:prstClr val="black"/>
                </a:solidFill>
                <a:latin typeface="黑体" panose="02010609060101010101" pitchFamily="49" charset="-122"/>
                <a:ea typeface="黑体" panose="02010609060101010101" pitchFamily="49" charset="-122"/>
              </a:rPr>
              <a:t>需要高精度算法的工作负载</a:t>
            </a:r>
            <a:endParaRPr kumimoji="0" lang="zh-CN" altLang="en-US"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3" name="文本框 2">
            <a:extLst>
              <a:ext uri="{FF2B5EF4-FFF2-40B4-BE49-F238E27FC236}">
                <a16:creationId xmlns:a16="http://schemas.microsoft.com/office/drawing/2014/main" id="{726B4577-7532-4BAE-B366-DEAB364948A9}"/>
              </a:ext>
            </a:extLst>
          </p:cNvPr>
          <p:cNvSpPr txBox="1"/>
          <p:nvPr/>
        </p:nvSpPr>
        <p:spPr>
          <a:xfrm>
            <a:off x="6372200" y="3284984"/>
            <a:ext cx="2200328" cy="707886"/>
          </a:xfrm>
          <a:prstGeom prst="rect">
            <a:avLst/>
          </a:prstGeom>
          <a:noFill/>
        </p:spPr>
        <p:txBody>
          <a:bodyPr wrap="square" rtlCol="0">
            <a:spAutoFit/>
          </a:bodyPr>
          <a:lstStyle/>
          <a:p>
            <a:r>
              <a:rPr lang="zh-CN" altLang="en-US" dirty="0">
                <a:latin typeface="+mn-ea"/>
                <a:ea typeface="+mn-ea"/>
              </a:rPr>
              <a:t>我们以谷歌云的</a:t>
            </a:r>
            <a:r>
              <a:rPr lang="en-US" altLang="zh-CN" dirty="0">
                <a:latin typeface="+mn-ea"/>
                <a:ea typeface="+mn-ea"/>
              </a:rPr>
              <a:t>TPU</a:t>
            </a:r>
            <a:r>
              <a:rPr lang="zh-CN" altLang="en-US" dirty="0">
                <a:latin typeface="+mn-ea"/>
                <a:ea typeface="+mn-ea"/>
              </a:rPr>
              <a:t>来举例</a:t>
            </a:r>
          </a:p>
        </p:txBody>
      </p:sp>
    </p:spTree>
    <p:extLst>
      <p:ext uri="{BB962C8B-B14F-4D97-AF65-F5344CB8AC3E}">
        <p14:creationId xmlns:p14="http://schemas.microsoft.com/office/powerpoint/2010/main" val="24277764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25</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52C1828E-A442-4D51-8BD0-66D96949964F}"/>
              </a:ext>
            </a:extLst>
          </p:cNvPr>
          <p:cNvSpPr txBox="1"/>
          <p:nvPr/>
        </p:nvSpPr>
        <p:spPr>
          <a:xfrm>
            <a:off x="503548" y="1776360"/>
            <a:ext cx="8172908" cy="3354765"/>
          </a:xfrm>
          <a:prstGeom prst="rect">
            <a:avLst/>
          </a:prstGeom>
          <a:noFill/>
        </p:spPr>
        <p:txBody>
          <a:bodyPr wrap="square" rtlCol="0">
            <a:spAutoFit/>
          </a:bodyPr>
          <a:lstStyle/>
          <a:p>
            <a:pPr lvl="0" indent="457200">
              <a:spcBef>
                <a:spcPts val="600"/>
              </a:spcBef>
              <a:spcAft>
                <a:spcPts val="600"/>
              </a:spcAft>
            </a:pPr>
            <a:r>
              <a:rPr lang="en-US" altLang="zh-CN" sz="2400" dirty="0">
                <a:solidFill>
                  <a:prstClr val="black"/>
                </a:solidFill>
                <a:latin typeface="黑体" panose="02010609060101010101" pitchFamily="49" charset="-122"/>
                <a:ea typeface="黑体" panose="02010609060101010101" pitchFamily="49" charset="-122"/>
              </a:rPr>
              <a:t>Cloud TPU</a:t>
            </a:r>
            <a:r>
              <a:rPr lang="zh-CN" altLang="en-US" sz="2400" dirty="0">
                <a:solidFill>
                  <a:prstClr val="black"/>
                </a:solidFill>
                <a:latin typeface="黑体" panose="02010609060101010101" pitchFamily="49" charset="-122"/>
                <a:ea typeface="黑体" panose="02010609060101010101" pitchFamily="49" charset="-122"/>
              </a:rPr>
              <a:t>聚焦在大型和极大型模型的加速上，轻量化模型不在考虑范围之内，</a:t>
            </a:r>
            <a:r>
              <a:rPr lang="en-US" altLang="zh-CN" sz="2400" dirty="0">
                <a:solidFill>
                  <a:prstClr val="black"/>
                </a:solidFill>
                <a:latin typeface="黑体" panose="02010609060101010101" pitchFamily="49" charset="-122"/>
                <a:ea typeface="黑体" panose="02010609060101010101" pitchFamily="49" charset="-122"/>
              </a:rPr>
              <a:t>Cloud TPU</a:t>
            </a:r>
            <a:r>
              <a:rPr lang="zh-CN" altLang="en-US" sz="2400" dirty="0">
                <a:solidFill>
                  <a:prstClr val="black"/>
                </a:solidFill>
                <a:latin typeface="黑体" panose="02010609060101010101" pitchFamily="49" charset="-122"/>
                <a:ea typeface="黑体" panose="02010609060101010101" pitchFamily="49" charset="-122"/>
              </a:rPr>
              <a:t>甚至明确指出了暂不支持深度可分离计算，但这些都不影响</a:t>
            </a:r>
            <a:r>
              <a:rPr lang="en-US" altLang="zh-CN" sz="2400" dirty="0">
                <a:solidFill>
                  <a:prstClr val="black"/>
                </a:solidFill>
                <a:latin typeface="黑体" panose="02010609060101010101" pitchFamily="49" charset="-122"/>
                <a:ea typeface="黑体" panose="02010609060101010101" pitchFamily="49" charset="-122"/>
              </a:rPr>
              <a:t>TPU</a:t>
            </a:r>
            <a:r>
              <a:rPr lang="zh-CN" altLang="en-US" sz="2400" dirty="0">
                <a:solidFill>
                  <a:prstClr val="black"/>
                </a:solidFill>
                <a:latin typeface="黑体" panose="02010609060101010101" pitchFamily="49" charset="-122"/>
                <a:ea typeface="黑体" panose="02010609060101010101" pitchFamily="49" charset="-122"/>
              </a:rPr>
              <a:t>得到大规模应用。</a:t>
            </a:r>
            <a:endParaRPr lang="en-US" altLang="zh-CN" sz="2400" dirty="0">
              <a:solidFill>
                <a:prstClr val="black"/>
              </a:solidFill>
              <a:latin typeface="黑体" panose="02010609060101010101" pitchFamily="49" charset="-122"/>
              <a:ea typeface="黑体" panose="02010609060101010101" pitchFamily="49" charset="-122"/>
            </a:endParaRPr>
          </a:p>
          <a:p>
            <a:pPr lvl="0" indent="457200">
              <a:spcBef>
                <a:spcPts val="600"/>
              </a:spcBef>
              <a:spcAft>
                <a:spcPts val="600"/>
              </a:spcAft>
            </a:pPr>
            <a:endPar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a:p>
            <a:pPr lvl="0" indent="457200">
              <a:spcBef>
                <a:spcPts val="600"/>
              </a:spcBef>
              <a:spcAft>
                <a:spcPts val="600"/>
              </a:spcAft>
            </a:pPr>
            <a:r>
              <a:rPr lang="zh-CN" altLang="en-US" sz="2400" dirty="0">
                <a:solidFill>
                  <a:prstClr val="black"/>
                </a:solidFill>
                <a:latin typeface="黑体" panose="02010609060101010101" pitchFamily="49" charset="-122"/>
                <a:ea typeface="黑体" panose="02010609060101010101" pitchFamily="49" charset="-122"/>
              </a:rPr>
              <a:t>回到</a:t>
            </a:r>
            <a:r>
              <a:rPr lang="en-US" altLang="zh-CN" sz="2400" dirty="0">
                <a:solidFill>
                  <a:prstClr val="black"/>
                </a:solidFill>
                <a:latin typeface="黑体" panose="02010609060101010101" pitchFamily="49" charset="-122"/>
                <a:ea typeface="黑体" panose="02010609060101010101" pitchFamily="49" charset="-122"/>
              </a:rPr>
              <a:t>Davinci</a:t>
            </a:r>
            <a:r>
              <a:rPr lang="zh-CN" altLang="en-US" sz="2400" dirty="0">
                <a:solidFill>
                  <a:prstClr val="black"/>
                </a:solidFill>
                <a:latin typeface="黑体" panose="02010609060101010101" pitchFamily="49" charset="-122"/>
                <a:ea typeface="黑体" panose="02010609060101010101" pitchFamily="49" charset="-122"/>
              </a:rPr>
              <a:t>的问题上，华为的战略是，进军从</a:t>
            </a:r>
            <a:r>
              <a:rPr lang="en-US" altLang="zh-CN" sz="2400" dirty="0">
                <a:solidFill>
                  <a:prstClr val="black"/>
                </a:solidFill>
                <a:latin typeface="黑体" panose="02010609060101010101" pitchFamily="49" charset="-122"/>
                <a:ea typeface="黑体" panose="02010609060101010101" pitchFamily="49" charset="-122"/>
              </a:rPr>
              <a:t>IoT</a:t>
            </a:r>
            <a:r>
              <a:rPr lang="zh-CN" altLang="en-US" sz="2400" dirty="0">
                <a:solidFill>
                  <a:prstClr val="black"/>
                </a:solidFill>
                <a:latin typeface="黑体" panose="02010609060101010101" pitchFamily="49" charset="-122"/>
                <a:ea typeface="黑体" panose="02010609060101010101" pitchFamily="49" charset="-122"/>
              </a:rPr>
              <a:t>、个人工作站到云端集群的各个层次的</a:t>
            </a:r>
            <a:r>
              <a:rPr lang="en-US" altLang="zh-CN" sz="2400" dirty="0">
                <a:solidFill>
                  <a:prstClr val="black"/>
                </a:solidFill>
                <a:latin typeface="黑体" panose="02010609060101010101" pitchFamily="49" charset="-122"/>
                <a:ea typeface="黑体" panose="02010609060101010101" pitchFamily="49" charset="-122"/>
              </a:rPr>
              <a:t>AI</a:t>
            </a:r>
            <a:r>
              <a:rPr lang="zh-CN" altLang="en-US" sz="2400" dirty="0">
                <a:solidFill>
                  <a:prstClr val="black"/>
                </a:solidFill>
                <a:latin typeface="黑体" panose="02010609060101010101" pitchFamily="49" charset="-122"/>
                <a:ea typeface="黑体" panose="02010609060101010101" pitchFamily="49" charset="-122"/>
              </a:rPr>
              <a:t>加速市场，那么针对各种网络的支持就显得十分必要，需要解决一些谷歌</a:t>
            </a:r>
            <a:r>
              <a:rPr lang="en-US" altLang="zh-CN" sz="2400" dirty="0">
                <a:solidFill>
                  <a:prstClr val="black"/>
                </a:solidFill>
                <a:latin typeface="黑体" panose="02010609060101010101" pitchFamily="49" charset="-122"/>
                <a:ea typeface="黑体" panose="02010609060101010101" pitchFamily="49" charset="-122"/>
              </a:rPr>
              <a:t>TPU</a:t>
            </a:r>
            <a:r>
              <a:rPr lang="zh-CN" altLang="en-US" sz="2400" dirty="0">
                <a:solidFill>
                  <a:prstClr val="black"/>
                </a:solidFill>
                <a:latin typeface="黑体" panose="02010609060101010101" pitchFamily="49" charset="-122"/>
                <a:ea typeface="黑体" panose="02010609060101010101" pitchFamily="49" charset="-122"/>
              </a:rPr>
              <a:t>不一定需要解决的困难。</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Tree>
    <p:extLst>
      <p:ext uri="{BB962C8B-B14F-4D97-AF65-F5344CB8AC3E}">
        <p14:creationId xmlns:p14="http://schemas.microsoft.com/office/powerpoint/2010/main" val="1087491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26</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52C1828E-A442-4D51-8BD0-66D96949964F}"/>
              </a:ext>
            </a:extLst>
          </p:cNvPr>
          <p:cNvSpPr txBox="1"/>
          <p:nvPr/>
        </p:nvSpPr>
        <p:spPr>
          <a:xfrm>
            <a:off x="457200" y="1233126"/>
            <a:ext cx="8136904" cy="2092881"/>
          </a:xfrm>
          <a:prstGeom prst="rect">
            <a:avLst/>
          </a:prstGeom>
          <a:noFill/>
        </p:spPr>
        <p:txBody>
          <a:bodyPr wrap="square" rtlCol="0">
            <a:spAutoFit/>
          </a:bodyPr>
          <a:lstStyle/>
          <a:p>
            <a:pPr lvl="0" indent="457200">
              <a:spcBef>
                <a:spcPts val="600"/>
              </a:spcBef>
              <a:spcAft>
                <a:spcPts val="600"/>
              </a:spcAft>
            </a:pPr>
            <a:r>
              <a:rPr kumimoji="0" lang="en-US" altLang="zh-CN"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Davinci</a:t>
            </a:r>
            <a:r>
              <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对不同的计算使用了特定的单元，提高了</a:t>
            </a:r>
            <a:r>
              <a:rPr lang="zh-CN" altLang="en-US" sz="2400" dirty="0">
                <a:solidFill>
                  <a:prstClr val="black"/>
                </a:solidFill>
                <a:latin typeface="黑体" panose="02010609060101010101" pitchFamily="49" charset="-122"/>
                <a:ea typeface="黑体" panose="02010609060101010101" pitchFamily="49" charset="-122"/>
              </a:rPr>
              <a:t>特定计算的效率。</a:t>
            </a:r>
            <a:endParaRPr lang="en-US" altLang="zh-CN" sz="2400" dirty="0">
              <a:solidFill>
                <a:prstClr val="black"/>
              </a:solidFill>
              <a:latin typeface="黑体" panose="02010609060101010101" pitchFamily="49" charset="-122"/>
              <a:ea typeface="黑体" panose="02010609060101010101" pitchFamily="49" charset="-122"/>
            </a:endParaRPr>
          </a:p>
          <a:p>
            <a:pPr lvl="0" indent="457200">
              <a:spcBef>
                <a:spcPts val="600"/>
              </a:spcBef>
              <a:spcAft>
                <a:spcPts val="600"/>
              </a:spcAft>
            </a:pPr>
            <a:r>
              <a:rPr lang="zh-CN" altLang="en-US" sz="2400" dirty="0">
                <a:solidFill>
                  <a:prstClr val="black"/>
                </a:solidFill>
                <a:latin typeface="黑体" panose="02010609060101010101" pitchFamily="49" charset="-122"/>
                <a:ea typeface="黑体" panose="02010609060101010101" pitchFamily="49" charset="-122"/>
              </a:rPr>
              <a:t>缺陷是，不同计算单元之间负载可能不均衡，导致计算出现瓶颈，同时不同计算单元之间可能需要数据传输，这使得调度会变得复杂。</a:t>
            </a:r>
            <a:endParaRPr kumimoji="0" lang="zh-CN" altLang="en-US" sz="24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CF4DA9D8-FBEC-46B7-B7FC-520785F2213B}"/>
              </a:ext>
            </a:extLst>
          </p:cNvPr>
          <p:cNvPicPr>
            <a:picLocks noChangeAspect="1"/>
          </p:cNvPicPr>
          <p:nvPr/>
        </p:nvPicPr>
        <p:blipFill>
          <a:blip r:embed="rId4"/>
          <a:stretch>
            <a:fillRect/>
          </a:stretch>
        </p:blipFill>
        <p:spPr>
          <a:xfrm>
            <a:off x="341784" y="3402376"/>
            <a:ext cx="8460432" cy="3150161"/>
          </a:xfrm>
          <a:prstGeom prst="rect">
            <a:avLst/>
          </a:prstGeom>
        </p:spPr>
      </p:pic>
    </p:spTree>
    <p:extLst>
      <p:ext uri="{BB962C8B-B14F-4D97-AF65-F5344CB8AC3E}">
        <p14:creationId xmlns:p14="http://schemas.microsoft.com/office/powerpoint/2010/main" val="4031062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27</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7" name="图片 6">
            <a:extLst>
              <a:ext uri="{FF2B5EF4-FFF2-40B4-BE49-F238E27FC236}">
                <a16:creationId xmlns:a16="http://schemas.microsoft.com/office/drawing/2014/main" id="{528615BD-6368-4B93-9E17-C0521658B207}"/>
              </a:ext>
            </a:extLst>
          </p:cNvPr>
          <p:cNvPicPr>
            <a:picLocks noChangeAspect="1"/>
          </p:cNvPicPr>
          <p:nvPr/>
        </p:nvPicPr>
        <p:blipFill>
          <a:blip r:embed="rId4"/>
          <a:stretch>
            <a:fillRect/>
          </a:stretch>
        </p:blipFill>
        <p:spPr>
          <a:xfrm>
            <a:off x="0" y="1793975"/>
            <a:ext cx="8931414" cy="3749365"/>
          </a:xfrm>
          <a:prstGeom prst="rect">
            <a:avLst/>
          </a:prstGeom>
        </p:spPr>
      </p:pic>
    </p:spTree>
    <p:extLst>
      <p:ext uri="{BB962C8B-B14F-4D97-AF65-F5344CB8AC3E}">
        <p14:creationId xmlns:p14="http://schemas.microsoft.com/office/powerpoint/2010/main" val="1062636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28</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F29E24AD-80AB-4D6F-90E8-9A56810DB84D}"/>
              </a:ext>
            </a:extLst>
          </p:cNvPr>
          <p:cNvPicPr>
            <a:picLocks noChangeAspect="1"/>
          </p:cNvPicPr>
          <p:nvPr/>
        </p:nvPicPr>
        <p:blipFill>
          <a:blip r:embed="rId4"/>
          <a:stretch>
            <a:fillRect/>
          </a:stretch>
        </p:blipFill>
        <p:spPr>
          <a:xfrm>
            <a:off x="0" y="1221607"/>
            <a:ext cx="9144000" cy="4996405"/>
          </a:xfrm>
          <a:prstGeom prst="rect">
            <a:avLst/>
          </a:prstGeom>
        </p:spPr>
      </p:pic>
      <p:sp>
        <p:nvSpPr>
          <p:cNvPr id="3" name="箭头: 下 2">
            <a:extLst>
              <a:ext uri="{FF2B5EF4-FFF2-40B4-BE49-F238E27FC236}">
                <a16:creationId xmlns:a16="http://schemas.microsoft.com/office/drawing/2014/main" id="{483E60C7-E429-4B8B-9226-BE33615B697B}"/>
              </a:ext>
            </a:extLst>
          </p:cNvPr>
          <p:cNvSpPr/>
          <p:nvPr/>
        </p:nvSpPr>
        <p:spPr bwMode="auto">
          <a:xfrm rot="1367048">
            <a:off x="4833074" y="4885705"/>
            <a:ext cx="216024" cy="648072"/>
          </a:xfrm>
          <a:prstGeom prst="downArrow">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0" i="0" u="none" strike="noStrike" cap="none" normalizeH="0" baseline="0">
              <a:ln>
                <a:noFill/>
              </a:ln>
              <a:solidFill>
                <a:schemeClr val="tx1"/>
              </a:solidFill>
              <a:effectLst/>
              <a:latin typeface="Arial" charset="0"/>
              <a:ea typeface="ヒラギノ角ゴ Pro W3" pitchFamily="1" charset="-128"/>
            </a:endParaRPr>
          </a:p>
        </p:txBody>
      </p:sp>
      <p:sp>
        <p:nvSpPr>
          <p:cNvPr id="9" name="文本框 8">
            <a:extLst>
              <a:ext uri="{FF2B5EF4-FFF2-40B4-BE49-F238E27FC236}">
                <a16:creationId xmlns:a16="http://schemas.microsoft.com/office/drawing/2014/main" id="{CBD9E07C-5CAB-420E-9F10-3BAE1D28BA24}"/>
              </a:ext>
            </a:extLst>
          </p:cNvPr>
          <p:cNvSpPr txBox="1"/>
          <p:nvPr/>
        </p:nvSpPr>
        <p:spPr>
          <a:xfrm>
            <a:off x="4494878" y="5550322"/>
            <a:ext cx="4320480" cy="923330"/>
          </a:xfrm>
          <a:prstGeom prst="rect">
            <a:avLst/>
          </a:prstGeom>
          <a:noFill/>
        </p:spPr>
        <p:txBody>
          <a:bodyPr wrap="square" rtlCol="0">
            <a:spAutoFit/>
          </a:bodyPr>
          <a:lstStyle/>
          <a:p>
            <a:r>
              <a:rPr lang="zh-CN" altLang="en-US" sz="1800" dirty="0">
                <a:latin typeface="+mn-ea"/>
                <a:ea typeface="+mn-ea"/>
              </a:rPr>
              <a:t>举例：在输出图像长宽之积远大于输出图像深度的情况下，读写图像所需带宽将远大于读写卷积核所需带宽。</a:t>
            </a:r>
          </a:p>
        </p:txBody>
      </p:sp>
    </p:spTree>
    <p:extLst>
      <p:ext uri="{BB962C8B-B14F-4D97-AF65-F5344CB8AC3E}">
        <p14:creationId xmlns:p14="http://schemas.microsoft.com/office/powerpoint/2010/main" val="294358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29</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BD5626E1-2456-4315-9A62-7449DFA39B6E}"/>
              </a:ext>
            </a:extLst>
          </p:cNvPr>
          <p:cNvPicPr>
            <a:picLocks noChangeAspect="1"/>
          </p:cNvPicPr>
          <p:nvPr/>
        </p:nvPicPr>
        <p:blipFill>
          <a:blip r:embed="rId4"/>
          <a:stretch>
            <a:fillRect/>
          </a:stretch>
        </p:blipFill>
        <p:spPr>
          <a:xfrm>
            <a:off x="99637" y="2237164"/>
            <a:ext cx="8944725" cy="3723896"/>
          </a:xfrm>
          <a:prstGeom prst="rect">
            <a:avLst/>
          </a:prstGeom>
        </p:spPr>
      </p:pic>
      <p:sp>
        <p:nvSpPr>
          <p:cNvPr id="3" name="文本框 2">
            <a:extLst>
              <a:ext uri="{FF2B5EF4-FFF2-40B4-BE49-F238E27FC236}">
                <a16:creationId xmlns:a16="http://schemas.microsoft.com/office/drawing/2014/main" id="{F6A6AACD-373E-4815-A9C1-E9745FAE4911}"/>
              </a:ext>
            </a:extLst>
          </p:cNvPr>
          <p:cNvSpPr txBox="1"/>
          <p:nvPr/>
        </p:nvSpPr>
        <p:spPr>
          <a:xfrm>
            <a:off x="390364" y="1551346"/>
            <a:ext cx="8363272" cy="461665"/>
          </a:xfrm>
          <a:prstGeom prst="rect">
            <a:avLst/>
          </a:prstGeom>
          <a:noFill/>
        </p:spPr>
        <p:txBody>
          <a:bodyPr wrap="square" rtlCol="0">
            <a:spAutoFit/>
          </a:bodyPr>
          <a:lstStyle/>
          <a:p>
            <a:r>
              <a:rPr lang="en-US" altLang="zh-CN" sz="2400" dirty="0"/>
              <a:t>Challenge : How to Enable Parallelism with Single Thread?</a:t>
            </a:r>
            <a:endParaRPr lang="zh-CN" altLang="en-US" sz="2400" dirty="0"/>
          </a:p>
        </p:txBody>
      </p:sp>
    </p:spTree>
    <p:extLst>
      <p:ext uri="{BB962C8B-B14F-4D97-AF65-F5344CB8AC3E}">
        <p14:creationId xmlns:p14="http://schemas.microsoft.com/office/powerpoint/2010/main" val="507220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pic>
        <p:nvPicPr>
          <p:cNvPr id="2050" name="Picture 2"/>
          <p:cNvPicPr>
            <a:picLocks noChangeAspect="1" noChangeArrowheads="1"/>
          </p:cNvPicPr>
          <p:nvPr/>
        </p:nvPicPr>
        <p:blipFill>
          <a:blip r:embed="rId3"/>
          <a:srcRect/>
          <a:stretch>
            <a:fillRect/>
          </a:stretch>
        </p:blipFill>
        <p:spPr bwMode="auto">
          <a:xfrm>
            <a:off x="571472" y="1357298"/>
            <a:ext cx="8125485" cy="5500702"/>
          </a:xfrm>
          <a:prstGeom prst="rect">
            <a:avLst/>
          </a:prstGeom>
          <a:noFill/>
          <a:ln w="9525">
            <a:noFill/>
            <a:miter lim="800000"/>
            <a:headEnd/>
            <a:tailEnd/>
          </a:ln>
          <a:effectLst/>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4" cstate="print"/>
          <a:stretch>
            <a:fillRect/>
          </a:stretch>
        </p:blipFill>
        <p:spPr>
          <a:xfrm>
            <a:off x="8572528" y="6357958"/>
            <a:ext cx="400043" cy="389158"/>
          </a:xfrm>
          <a:prstGeom prst="rect">
            <a:avLst/>
          </a:prstGeom>
        </p:spPr>
      </p:pic>
      <p:sp>
        <p:nvSpPr>
          <p:cNvPr id="7" name="TextBox 6"/>
          <p:cNvSpPr txBox="1"/>
          <p:nvPr/>
        </p:nvSpPr>
        <p:spPr>
          <a:xfrm>
            <a:off x="285720" y="214290"/>
            <a:ext cx="3000396" cy="646331"/>
          </a:xfrm>
          <a:prstGeom prst="rect">
            <a:avLst/>
          </a:prstGeom>
          <a:noFill/>
        </p:spPr>
        <p:txBody>
          <a:bodyPr wrap="square" rtlCol="0">
            <a:spAutoFit/>
          </a:bodyPr>
          <a:lstStyle/>
          <a:p>
            <a:r>
              <a:rPr lang="en-US" altLang="zh-CN" sz="3600" b="1" dirty="0">
                <a:solidFill>
                  <a:schemeClr val="accent1"/>
                </a:solidFill>
                <a:latin typeface="+mj-ea"/>
                <a:ea typeface="+mj-ea"/>
              </a:rPr>
              <a:t>Background</a:t>
            </a:r>
            <a:endParaRPr lang="zh-CN" altLang="en-US" sz="3600" b="1" dirty="0">
              <a:solidFill>
                <a:schemeClr val="accent1"/>
              </a:solidFill>
              <a:latin typeface="+mj-ea"/>
              <a:ea typeface="+mj-ea"/>
            </a:endParaRPr>
          </a:p>
        </p:txBody>
      </p:sp>
    </p:spTree>
    <p:extLst>
      <p:ext uri="{BB962C8B-B14F-4D97-AF65-F5344CB8AC3E}">
        <p14:creationId xmlns:p14="http://schemas.microsoft.com/office/powerpoint/2010/main" val="1989169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30</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92C042D2-4BF3-4904-BB3D-29A9D5A47942}"/>
              </a:ext>
            </a:extLst>
          </p:cNvPr>
          <p:cNvPicPr>
            <a:picLocks noChangeAspect="1"/>
          </p:cNvPicPr>
          <p:nvPr/>
        </p:nvPicPr>
        <p:blipFill>
          <a:blip r:embed="rId4"/>
          <a:stretch>
            <a:fillRect/>
          </a:stretch>
        </p:blipFill>
        <p:spPr>
          <a:xfrm>
            <a:off x="989" y="2539821"/>
            <a:ext cx="9144000" cy="3768811"/>
          </a:xfrm>
          <a:prstGeom prst="rect">
            <a:avLst/>
          </a:prstGeom>
        </p:spPr>
      </p:pic>
      <p:sp>
        <p:nvSpPr>
          <p:cNvPr id="7" name="文本框 6">
            <a:extLst>
              <a:ext uri="{FF2B5EF4-FFF2-40B4-BE49-F238E27FC236}">
                <a16:creationId xmlns:a16="http://schemas.microsoft.com/office/drawing/2014/main" id="{C6D29621-9FC5-443D-84D5-DBA8FE33F4A3}"/>
              </a:ext>
            </a:extLst>
          </p:cNvPr>
          <p:cNvSpPr txBox="1"/>
          <p:nvPr/>
        </p:nvSpPr>
        <p:spPr>
          <a:xfrm>
            <a:off x="298536" y="1556792"/>
            <a:ext cx="8753636" cy="461665"/>
          </a:xfrm>
          <a:prstGeom prst="rect">
            <a:avLst/>
          </a:prstGeom>
          <a:noFill/>
        </p:spPr>
        <p:txBody>
          <a:bodyPr wrap="square" rtlCol="0">
            <a:spAutoFit/>
          </a:bodyPr>
          <a:lstStyle/>
          <a:p>
            <a:r>
              <a:rPr lang="en-US" altLang="zh-CN" sz="2400" dirty="0"/>
              <a:t>Challenge : How about support hardware multi-thread feature?</a:t>
            </a:r>
            <a:endParaRPr lang="zh-CN" altLang="en-US" sz="2400" dirty="0"/>
          </a:p>
        </p:txBody>
      </p:sp>
    </p:spTree>
    <p:extLst>
      <p:ext uri="{BB962C8B-B14F-4D97-AF65-F5344CB8AC3E}">
        <p14:creationId xmlns:p14="http://schemas.microsoft.com/office/powerpoint/2010/main" val="571393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31</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95EC89F1-E587-4165-AC5B-5CBF31A0DFF3}"/>
              </a:ext>
            </a:extLst>
          </p:cNvPr>
          <p:cNvPicPr>
            <a:picLocks noChangeAspect="1"/>
          </p:cNvPicPr>
          <p:nvPr/>
        </p:nvPicPr>
        <p:blipFill>
          <a:blip r:embed="rId4"/>
          <a:stretch>
            <a:fillRect/>
          </a:stretch>
        </p:blipFill>
        <p:spPr>
          <a:xfrm>
            <a:off x="1907704" y="3006670"/>
            <a:ext cx="5095875" cy="2552700"/>
          </a:xfrm>
          <a:prstGeom prst="rect">
            <a:avLst/>
          </a:prstGeom>
        </p:spPr>
      </p:pic>
      <p:sp>
        <p:nvSpPr>
          <p:cNvPr id="7" name="文本框 6">
            <a:extLst>
              <a:ext uri="{FF2B5EF4-FFF2-40B4-BE49-F238E27FC236}">
                <a16:creationId xmlns:a16="http://schemas.microsoft.com/office/drawing/2014/main" id="{4ED5657E-5FBA-4018-98D5-7ECEF7D85011}"/>
              </a:ext>
            </a:extLst>
          </p:cNvPr>
          <p:cNvSpPr txBox="1"/>
          <p:nvPr/>
        </p:nvSpPr>
        <p:spPr>
          <a:xfrm>
            <a:off x="298536" y="1556792"/>
            <a:ext cx="8753636" cy="830997"/>
          </a:xfrm>
          <a:prstGeom prst="rect">
            <a:avLst/>
          </a:prstGeom>
          <a:noFill/>
        </p:spPr>
        <p:txBody>
          <a:bodyPr wrap="square" rtlCol="0">
            <a:spAutoFit/>
          </a:bodyPr>
          <a:lstStyle/>
          <a:p>
            <a:r>
              <a:rPr lang="en-US" altLang="zh-CN" sz="2400" dirty="0"/>
              <a:t>Challenge : How to find optimal mapping to bridge the 2,000x memory bandwidth gap ?</a:t>
            </a:r>
            <a:endParaRPr lang="zh-CN" altLang="en-US" sz="2400" dirty="0"/>
          </a:p>
        </p:txBody>
      </p:sp>
    </p:spTree>
    <p:extLst>
      <p:ext uri="{BB962C8B-B14F-4D97-AF65-F5344CB8AC3E}">
        <p14:creationId xmlns:p14="http://schemas.microsoft.com/office/powerpoint/2010/main" val="3790117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3AB90460-5BD3-49DF-B82A-CF9C5C230061}"/>
              </a:ext>
            </a:extLst>
          </p:cNvPr>
          <p:cNvPicPr>
            <a:picLocks noChangeAspect="1"/>
          </p:cNvPicPr>
          <p:nvPr/>
        </p:nvPicPr>
        <p:blipFill>
          <a:blip r:embed="rId4"/>
          <a:stretch>
            <a:fillRect/>
          </a:stretch>
        </p:blipFill>
        <p:spPr>
          <a:xfrm>
            <a:off x="1183152" y="2132856"/>
            <a:ext cx="6777695" cy="4409182"/>
          </a:xfrm>
          <a:prstGeom prst="rect">
            <a:avLst/>
          </a:prstGeom>
        </p:spPr>
      </p:pic>
      <p:sp>
        <p:nvSpPr>
          <p:cNvPr id="9" name="文本框 8">
            <a:extLst>
              <a:ext uri="{FF2B5EF4-FFF2-40B4-BE49-F238E27FC236}">
                <a16:creationId xmlns:a16="http://schemas.microsoft.com/office/drawing/2014/main" id="{AB62B14D-3894-4B46-8E5E-67212859D86F}"/>
              </a:ext>
            </a:extLst>
          </p:cNvPr>
          <p:cNvSpPr txBox="1"/>
          <p:nvPr/>
        </p:nvSpPr>
        <p:spPr>
          <a:xfrm>
            <a:off x="457200" y="1408791"/>
            <a:ext cx="8219256" cy="461665"/>
          </a:xfrm>
          <a:prstGeom prst="rect">
            <a:avLst/>
          </a:prstGeom>
          <a:noFill/>
        </p:spPr>
        <p:txBody>
          <a:bodyPr wrap="square" rtlCol="0">
            <a:spAutoFit/>
          </a:bodyPr>
          <a:lstStyle/>
          <a:p>
            <a:r>
              <a:rPr lang="zh-CN" altLang="en-US" sz="2400" dirty="0">
                <a:latin typeface="+mn-ea"/>
                <a:ea typeface="+mn-ea"/>
              </a:rPr>
              <a:t>总结就是：软件如何让开发者感觉更易用，同时效果又好？</a:t>
            </a:r>
          </a:p>
        </p:txBody>
      </p:sp>
    </p:spTree>
    <p:extLst>
      <p:ext uri="{BB962C8B-B14F-4D97-AF65-F5344CB8AC3E}">
        <p14:creationId xmlns:p14="http://schemas.microsoft.com/office/powerpoint/2010/main" val="959904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33</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02F22E41-49F3-4A16-B32A-D2483EFFBD64}"/>
              </a:ext>
            </a:extLst>
          </p:cNvPr>
          <p:cNvPicPr>
            <a:picLocks noChangeAspect="1"/>
          </p:cNvPicPr>
          <p:nvPr/>
        </p:nvPicPr>
        <p:blipFill>
          <a:blip r:embed="rId4"/>
          <a:stretch>
            <a:fillRect/>
          </a:stretch>
        </p:blipFill>
        <p:spPr>
          <a:xfrm>
            <a:off x="1727684" y="2211083"/>
            <a:ext cx="5688632" cy="4432627"/>
          </a:xfrm>
          <a:prstGeom prst="rect">
            <a:avLst/>
          </a:prstGeom>
        </p:spPr>
      </p:pic>
      <p:sp>
        <p:nvSpPr>
          <p:cNvPr id="7" name="文本框 6">
            <a:extLst>
              <a:ext uri="{FF2B5EF4-FFF2-40B4-BE49-F238E27FC236}">
                <a16:creationId xmlns:a16="http://schemas.microsoft.com/office/drawing/2014/main" id="{C2CB50EF-C05E-4870-8BDE-33AEC1AD3A2A}"/>
              </a:ext>
            </a:extLst>
          </p:cNvPr>
          <p:cNvSpPr txBox="1"/>
          <p:nvPr/>
        </p:nvSpPr>
        <p:spPr>
          <a:xfrm>
            <a:off x="457200" y="1408791"/>
            <a:ext cx="8115328" cy="461665"/>
          </a:xfrm>
          <a:prstGeom prst="rect">
            <a:avLst/>
          </a:prstGeom>
          <a:noFill/>
        </p:spPr>
        <p:txBody>
          <a:bodyPr wrap="square" rtlCol="0">
            <a:spAutoFit/>
          </a:bodyPr>
          <a:lstStyle/>
          <a:p>
            <a:r>
              <a:rPr lang="zh-CN" altLang="en-US" sz="2400" dirty="0">
                <a:latin typeface="+mn-ea"/>
                <a:ea typeface="+mn-ea"/>
              </a:rPr>
              <a:t>总结就是：软件如何让开发者感觉更易用，同时效果又好？</a:t>
            </a:r>
          </a:p>
        </p:txBody>
      </p:sp>
    </p:spTree>
    <p:extLst>
      <p:ext uri="{BB962C8B-B14F-4D97-AF65-F5344CB8AC3E}">
        <p14:creationId xmlns:p14="http://schemas.microsoft.com/office/powerpoint/2010/main" val="3170151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34</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sp>
        <p:nvSpPr>
          <p:cNvPr id="7" name="文本框 6">
            <a:extLst>
              <a:ext uri="{FF2B5EF4-FFF2-40B4-BE49-F238E27FC236}">
                <a16:creationId xmlns:a16="http://schemas.microsoft.com/office/drawing/2014/main" id="{C64E7EDA-AC87-4A01-9827-CC418D93A7A2}"/>
              </a:ext>
            </a:extLst>
          </p:cNvPr>
          <p:cNvSpPr txBox="1"/>
          <p:nvPr/>
        </p:nvSpPr>
        <p:spPr>
          <a:xfrm>
            <a:off x="457200" y="1135932"/>
            <a:ext cx="8219256" cy="2000548"/>
          </a:xfrm>
          <a:prstGeom prst="rect">
            <a:avLst/>
          </a:prstGeom>
          <a:noFill/>
        </p:spPr>
        <p:txBody>
          <a:bodyPr wrap="square" rtlCol="0">
            <a:spAutoFit/>
          </a:bodyPr>
          <a:lstStyle/>
          <a:p>
            <a:r>
              <a:rPr lang="zh-CN" altLang="en-US" sz="2400" dirty="0">
                <a:latin typeface="+mn-ea"/>
                <a:ea typeface="+mn-ea"/>
              </a:rPr>
              <a:t>华为 </a:t>
            </a:r>
            <a:r>
              <a:rPr lang="en-US" altLang="zh-CN" sz="2400" dirty="0">
                <a:latin typeface="+mn-ea"/>
                <a:ea typeface="+mn-ea"/>
              </a:rPr>
              <a:t>—— Mind Studio</a:t>
            </a:r>
          </a:p>
          <a:p>
            <a:endParaRPr lang="en-US" altLang="zh-CN" dirty="0">
              <a:latin typeface="+mn-ea"/>
              <a:ea typeface="+mn-ea"/>
            </a:endParaRPr>
          </a:p>
          <a:p>
            <a:pPr indent="457200"/>
            <a:r>
              <a:rPr lang="zh-CN" altLang="en-US" dirty="0">
                <a:latin typeface="+mn-ea"/>
                <a:ea typeface="+mn-ea"/>
              </a:rPr>
              <a:t>是一套基于华为昇腾</a:t>
            </a:r>
            <a:r>
              <a:rPr lang="en-US" altLang="zh-CN" dirty="0">
                <a:latin typeface="+mn-ea"/>
                <a:ea typeface="+mn-ea"/>
              </a:rPr>
              <a:t>AI</a:t>
            </a:r>
            <a:r>
              <a:rPr lang="zh-CN" altLang="en-US" dirty="0">
                <a:latin typeface="+mn-ea"/>
                <a:ea typeface="+mn-ea"/>
              </a:rPr>
              <a:t>处理器开发的</a:t>
            </a:r>
            <a:r>
              <a:rPr lang="en-US" altLang="zh-CN" dirty="0">
                <a:latin typeface="+mn-ea"/>
                <a:ea typeface="+mn-ea"/>
              </a:rPr>
              <a:t>AI</a:t>
            </a:r>
            <a:r>
              <a:rPr lang="zh-CN" altLang="en-US" dirty="0">
                <a:latin typeface="+mn-ea"/>
                <a:ea typeface="+mn-ea"/>
              </a:rPr>
              <a:t>全栈开发平台，提供了自定义算子的开发、网络层的网络移植、优化和分析等功能，另外提供了一套可视化的拖曳式编程服务，内置了丰富的高性能算子库，极大降低了</a:t>
            </a:r>
            <a:r>
              <a:rPr lang="en-US" altLang="zh-CN" dirty="0">
                <a:latin typeface="+mn-ea"/>
                <a:ea typeface="+mn-ea"/>
              </a:rPr>
              <a:t>AI</a:t>
            </a:r>
            <a:r>
              <a:rPr lang="zh-CN" altLang="en-US" dirty="0">
                <a:latin typeface="+mn-ea"/>
                <a:ea typeface="+mn-ea"/>
              </a:rPr>
              <a:t>应用程序的开发门槛。</a:t>
            </a:r>
          </a:p>
        </p:txBody>
      </p:sp>
      <p:pic>
        <p:nvPicPr>
          <p:cNvPr id="2" name="图片 1">
            <a:extLst>
              <a:ext uri="{FF2B5EF4-FFF2-40B4-BE49-F238E27FC236}">
                <a16:creationId xmlns:a16="http://schemas.microsoft.com/office/drawing/2014/main" id="{4ABE1A50-A897-43D9-BA37-C11E20CC0F05}"/>
              </a:ext>
            </a:extLst>
          </p:cNvPr>
          <p:cNvPicPr>
            <a:picLocks noChangeAspect="1"/>
          </p:cNvPicPr>
          <p:nvPr/>
        </p:nvPicPr>
        <p:blipFill>
          <a:blip r:embed="rId4"/>
          <a:stretch>
            <a:fillRect/>
          </a:stretch>
        </p:blipFill>
        <p:spPr>
          <a:xfrm>
            <a:off x="1081208" y="3185859"/>
            <a:ext cx="6971239" cy="3672141"/>
          </a:xfrm>
          <a:prstGeom prst="rect">
            <a:avLst/>
          </a:prstGeom>
        </p:spPr>
      </p:pic>
    </p:spTree>
    <p:extLst>
      <p:ext uri="{BB962C8B-B14F-4D97-AF65-F5344CB8AC3E}">
        <p14:creationId xmlns:p14="http://schemas.microsoft.com/office/powerpoint/2010/main" val="1078061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35</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8FA50CEE-3CD2-4EBE-8AC9-D19F7E3DEED9}"/>
              </a:ext>
            </a:extLst>
          </p:cNvPr>
          <p:cNvPicPr>
            <a:picLocks noChangeAspect="1"/>
          </p:cNvPicPr>
          <p:nvPr/>
        </p:nvPicPr>
        <p:blipFill>
          <a:blip r:embed="rId4"/>
          <a:stretch>
            <a:fillRect/>
          </a:stretch>
        </p:blipFill>
        <p:spPr>
          <a:xfrm>
            <a:off x="701824" y="1606911"/>
            <a:ext cx="7740352" cy="4212704"/>
          </a:xfrm>
          <a:prstGeom prst="rect">
            <a:avLst/>
          </a:prstGeom>
        </p:spPr>
      </p:pic>
      <p:sp>
        <p:nvSpPr>
          <p:cNvPr id="3" name="文本框 2">
            <a:extLst>
              <a:ext uri="{FF2B5EF4-FFF2-40B4-BE49-F238E27FC236}">
                <a16:creationId xmlns:a16="http://schemas.microsoft.com/office/drawing/2014/main" id="{D3114B1C-0814-4BE4-8703-36D4982C74E0}"/>
              </a:ext>
            </a:extLst>
          </p:cNvPr>
          <p:cNvSpPr txBox="1"/>
          <p:nvPr/>
        </p:nvSpPr>
        <p:spPr>
          <a:xfrm>
            <a:off x="1043608" y="6237312"/>
            <a:ext cx="6264696" cy="406398"/>
          </a:xfrm>
          <a:prstGeom prst="rect">
            <a:avLst/>
          </a:prstGeom>
          <a:noFill/>
        </p:spPr>
        <p:txBody>
          <a:bodyPr wrap="square" rtlCol="0">
            <a:spAutoFit/>
          </a:bodyPr>
          <a:lstStyle/>
          <a:p>
            <a:r>
              <a:rPr lang="zh-CN" altLang="en-US" dirty="0">
                <a:latin typeface="+mn-ea"/>
                <a:ea typeface="+mn-ea"/>
                <a:cs typeface="Times New Roman" panose="02020603050405020304" pitchFamily="18" charset="0"/>
              </a:rPr>
              <a:t>更多资料：</a:t>
            </a:r>
            <a:r>
              <a:rPr lang="en-US" altLang="zh-CN" dirty="0">
                <a:latin typeface="+mn-ea"/>
                <a:ea typeface="+mn-ea"/>
                <a:cs typeface="Times New Roman" panose="02020603050405020304" pitchFamily="18" charset="0"/>
              </a:rPr>
              <a:t>https://ascend.huawei.com/home</a:t>
            </a:r>
            <a:endParaRPr lang="zh-CN" altLang="en-US"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1785935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36</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3" name="图片 2">
            <a:extLst>
              <a:ext uri="{FF2B5EF4-FFF2-40B4-BE49-F238E27FC236}">
                <a16:creationId xmlns:a16="http://schemas.microsoft.com/office/drawing/2014/main" id="{F25AC226-2A43-4006-8713-4DFF232C62F1}"/>
              </a:ext>
            </a:extLst>
          </p:cNvPr>
          <p:cNvPicPr>
            <a:picLocks noChangeAspect="1"/>
          </p:cNvPicPr>
          <p:nvPr/>
        </p:nvPicPr>
        <p:blipFill>
          <a:blip r:embed="rId4"/>
          <a:stretch>
            <a:fillRect/>
          </a:stretch>
        </p:blipFill>
        <p:spPr>
          <a:xfrm>
            <a:off x="403391" y="1484784"/>
            <a:ext cx="5765449" cy="4075013"/>
          </a:xfrm>
          <a:prstGeom prst="rect">
            <a:avLst/>
          </a:prstGeom>
        </p:spPr>
      </p:pic>
      <p:sp>
        <p:nvSpPr>
          <p:cNvPr id="9" name="矩形 8">
            <a:extLst>
              <a:ext uri="{FF2B5EF4-FFF2-40B4-BE49-F238E27FC236}">
                <a16:creationId xmlns:a16="http://schemas.microsoft.com/office/drawing/2014/main" id="{8A5FC0DB-786C-43B2-81B2-38E4AD881983}"/>
              </a:ext>
            </a:extLst>
          </p:cNvPr>
          <p:cNvSpPr/>
          <p:nvPr/>
        </p:nvSpPr>
        <p:spPr>
          <a:xfrm>
            <a:off x="499506" y="5676128"/>
            <a:ext cx="8144987" cy="1015663"/>
          </a:xfrm>
          <a:prstGeom prst="rect">
            <a:avLst/>
          </a:prstGeom>
        </p:spPr>
        <p:txBody>
          <a:bodyPr wrap="square">
            <a:spAutoFit/>
          </a:bodyPr>
          <a:lstStyle/>
          <a:p>
            <a:r>
              <a:rPr lang="en-US" altLang="zh-CN" dirty="0"/>
              <a:t>• User program AI model using familiar frameworks</a:t>
            </a:r>
          </a:p>
          <a:p>
            <a:r>
              <a:rPr lang="en-US" altLang="zh-CN" dirty="0"/>
              <a:t>• Extends operator library when necessary</a:t>
            </a:r>
          </a:p>
          <a:p>
            <a:r>
              <a:rPr lang="en-US" altLang="zh-CN" dirty="0"/>
              <a:t>• The tasks are executed in a single node, or over a network cluster</a:t>
            </a:r>
            <a:endParaRPr lang="zh-CN" altLang="en-US" dirty="0"/>
          </a:p>
        </p:txBody>
      </p:sp>
    </p:spTree>
    <p:extLst>
      <p:ext uri="{BB962C8B-B14F-4D97-AF65-F5344CB8AC3E}">
        <p14:creationId xmlns:p14="http://schemas.microsoft.com/office/powerpoint/2010/main" val="4124458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37</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E0AAC644-1E4C-47D8-A64C-E6C9A339935B}"/>
              </a:ext>
            </a:extLst>
          </p:cNvPr>
          <p:cNvPicPr>
            <a:picLocks noChangeAspect="1"/>
          </p:cNvPicPr>
          <p:nvPr/>
        </p:nvPicPr>
        <p:blipFill>
          <a:blip r:embed="rId4"/>
          <a:stretch>
            <a:fillRect/>
          </a:stretch>
        </p:blipFill>
        <p:spPr>
          <a:xfrm>
            <a:off x="0" y="2725999"/>
            <a:ext cx="9144000" cy="3235061"/>
          </a:xfrm>
          <a:prstGeom prst="rect">
            <a:avLst/>
          </a:prstGeom>
        </p:spPr>
      </p:pic>
      <p:sp>
        <p:nvSpPr>
          <p:cNvPr id="3" name="文本框 2">
            <a:extLst>
              <a:ext uri="{FF2B5EF4-FFF2-40B4-BE49-F238E27FC236}">
                <a16:creationId xmlns:a16="http://schemas.microsoft.com/office/drawing/2014/main" id="{11092248-E33A-4FF5-8516-76BFF3AA1CE4}"/>
              </a:ext>
            </a:extLst>
          </p:cNvPr>
          <p:cNvSpPr txBox="1"/>
          <p:nvPr/>
        </p:nvSpPr>
        <p:spPr>
          <a:xfrm>
            <a:off x="539552" y="1498104"/>
            <a:ext cx="7598648" cy="830997"/>
          </a:xfrm>
          <a:prstGeom prst="rect">
            <a:avLst/>
          </a:prstGeom>
          <a:noFill/>
        </p:spPr>
        <p:txBody>
          <a:bodyPr wrap="square" rtlCol="0">
            <a:spAutoFit/>
          </a:bodyPr>
          <a:lstStyle/>
          <a:p>
            <a:pPr indent="457200"/>
            <a:r>
              <a:rPr lang="zh-CN" altLang="en-US" sz="2400" dirty="0">
                <a:latin typeface="+mn-ea"/>
                <a:ea typeface="+mn-ea"/>
              </a:rPr>
              <a:t>从边缘到云端，均可使用统一的软件环境进行开发，大大简化开发流程，云端训练，边缘部署。</a:t>
            </a:r>
          </a:p>
        </p:txBody>
      </p:sp>
    </p:spTree>
    <p:extLst>
      <p:ext uri="{BB962C8B-B14F-4D97-AF65-F5344CB8AC3E}">
        <p14:creationId xmlns:p14="http://schemas.microsoft.com/office/powerpoint/2010/main" val="901265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38</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F1E66B10-C5B4-4947-86B0-1A57FD5627DD}"/>
              </a:ext>
            </a:extLst>
          </p:cNvPr>
          <p:cNvPicPr>
            <a:picLocks noChangeAspect="1"/>
          </p:cNvPicPr>
          <p:nvPr/>
        </p:nvPicPr>
        <p:blipFill>
          <a:blip r:embed="rId4"/>
          <a:stretch>
            <a:fillRect/>
          </a:stretch>
        </p:blipFill>
        <p:spPr>
          <a:xfrm>
            <a:off x="758438" y="1610965"/>
            <a:ext cx="7461556" cy="4974371"/>
          </a:xfrm>
          <a:prstGeom prst="rect">
            <a:avLst/>
          </a:prstGeom>
        </p:spPr>
      </p:pic>
    </p:spTree>
    <p:extLst>
      <p:ext uri="{BB962C8B-B14F-4D97-AF65-F5344CB8AC3E}">
        <p14:creationId xmlns:p14="http://schemas.microsoft.com/office/powerpoint/2010/main" val="189952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39</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AEE8E629-8048-4943-92E7-DECAFEB22A12}"/>
              </a:ext>
            </a:extLst>
          </p:cNvPr>
          <p:cNvPicPr>
            <a:picLocks noChangeAspect="1"/>
          </p:cNvPicPr>
          <p:nvPr/>
        </p:nvPicPr>
        <p:blipFill>
          <a:blip r:embed="rId4"/>
          <a:stretch>
            <a:fillRect/>
          </a:stretch>
        </p:blipFill>
        <p:spPr>
          <a:xfrm>
            <a:off x="0" y="1844824"/>
            <a:ext cx="9144000" cy="3872420"/>
          </a:xfrm>
          <a:prstGeom prst="rect">
            <a:avLst/>
          </a:prstGeom>
        </p:spPr>
      </p:pic>
    </p:spTree>
    <p:extLst>
      <p:ext uri="{BB962C8B-B14F-4D97-AF65-F5344CB8AC3E}">
        <p14:creationId xmlns:p14="http://schemas.microsoft.com/office/powerpoint/2010/main" val="1483685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pic>
        <p:nvPicPr>
          <p:cNvPr id="3074" name="Picture 2"/>
          <p:cNvPicPr>
            <a:picLocks noChangeAspect="1" noChangeArrowheads="1"/>
          </p:cNvPicPr>
          <p:nvPr/>
        </p:nvPicPr>
        <p:blipFill>
          <a:blip r:embed="rId3"/>
          <a:srcRect/>
          <a:stretch>
            <a:fillRect/>
          </a:stretch>
        </p:blipFill>
        <p:spPr bwMode="auto">
          <a:xfrm>
            <a:off x="428596" y="1363985"/>
            <a:ext cx="8072494" cy="5494015"/>
          </a:xfrm>
          <a:prstGeom prst="rect">
            <a:avLst/>
          </a:prstGeom>
          <a:noFill/>
          <a:ln w="9525">
            <a:noFill/>
            <a:miter lim="800000"/>
            <a:headEnd/>
            <a:tailEnd/>
          </a:ln>
          <a:effectLst/>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4" cstate="print"/>
          <a:stretch>
            <a:fillRect/>
          </a:stretch>
        </p:blipFill>
        <p:spPr>
          <a:xfrm>
            <a:off x="8572528" y="6357958"/>
            <a:ext cx="400043" cy="389158"/>
          </a:xfrm>
          <a:prstGeom prst="rect">
            <a:avLst/>
          </a:prstGeom>
        </p:spPr>
      </p:pic>
      <p:sp>
        <p:nvSpPr>
          <p:cNvPr id="7" name="TextBox 6"/>
          <p:cNvSpPr txBox="1"/>
          <p:nvPr/>
        </p:nvSpPr>
        <p:spPr>
          <a:xfrm>
            <a:off x="285720" y="214290"/>
            <a:ext cx="3000396" cy="646331"/>
          </a:xfrm>
          <a:prstGeom prst="rect">
            <a:avLst/>
          </a:prstGeom>
          <a:noFill/>
        </p:spPr>
        <p:txBody>
          <a:bodyPr wrap="square" rtlCol="0">
            <a:spAutoFit/>
          </a:bodyPr>
          <a:lstStyle/>
          <a:p>
            <a:r>
              <a:rPr lang="en-US" altLang="zh-CN" sz="3600" b="1" dirty="0">
                <a:solidFill>
                  <a:schemeClr val="accent1"/>
                </a:solidFill>
                <a:latin typeface="+mj-ea"/>
                <a:ea typeface="+mj-ea"/>
              </a:rPr>
              <a:t>Background</a:t>
            </a:r>
            <a:endParaRPr lang="zh-CN" altLang="en-US" sz="3600" b="1" dirty="0">
              <a:solidFill>
                <a:schemeClr val="accent1"/>
              </a:solidFill>
              <a:latin typeface="+mj-ea"/>
              <a:ea typeface="+mj-ea"/>
            </a:endParaRPr>
          </a:p>
        </p:txBody>
      </p:sp>
    </p:spTree>
    <p:extLst>
      <p:ext uri="{BB962C8B-B14F-4D97-AF65-F5344CB8AC3E}">
        <p14:creationId xmlns:p14="http://schemas.microsoft.com/office/powerpoint/2010/main" val="1989169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40</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1200" cap="none" spc="0" normalizeH="0" baseline="0" noProof="0" dirty="0" err="1">
                <a:ln>
                  <a:noFill/>
                </a:ln>
                <a:solidFill>
                  <a:srgbClr val="00549F"/>
                </a:solidFill>
                <a:effectLst/>
                <a:uLnTx/>
                <a:uFillTx/>
                <a:latin typeface="黑体" panose="02010609060101010101" pitchFamily="49" charset="-122"/>
                <a:ea typeface="黑体" panose="02010609060101010101" pitchFamily="49" charset="-122"/>
                <a:cs typeface="+mn-cs"/>
              </a:rPr>
              <a:t>Davinci</a:t>
            </a:r>
            <a:r>
              <a:rPr kumimoji="0" lang="en-US" altLang="zh-CN"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 Arch</a:t>
            </a:r>
            <a:endParaRPr kumimoji="0" lang="zh-CN" altLang="en-US" sz="3600" b="1"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endParaRPr>
          </a:p>
        </p:txBody>
      </p:sp>
      <p:pic>
        <p:nvPicPr>
          <p:cNvPr id="2" name="图片 1">
            <a:extLst>
              <a:ext uri="{FF2B5EF4-FFF2-40B4-BE49-F238E27FC236}">
                <a16:creationId xmlns:a16="http://schemas.microsoft.com/office/drawing/2014/main" id="{45B3E584-A59A-4CCC-A5B8-4893EE8BC43B}"/>
              </a:ext>
            </a:extLst>
          </p:cNvPr>
          <p:cNvPicPr>
            <a:picLocks noChangeAspect="1"/>
          </p:cNvPicPr>
          <p:nvPr/>
        </p:nvPicPr>
        <p:blipFill>
          <a:blip r:embed="rId4"/>
          <a:stretch>
            <a:fillRect/>
          </a:stretch>
        </p:blipFill>
        <p:spPr>
          <a:xfrm>
            <a:off x="0" y="1666687"/>
            <a:ext cx="9144000" cy="4478541"/>
          </a:xfrm>
          <a:prstGeom prst="rect">
            <a:avLst/>
          </a:prstGeom>
        </p:spPr>
      </p:pic>
    </p:spTree>
    <p:extLst>
      <p:ext uri="{BB962C8B-B14F-4D97-AF65-F5344CB8AC3E}">
        <p14:creationId xmlns:p14="http://schemas.microsoft.com/office/powerpoint/2010/main" val="4034061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58477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i="0" u="none" strike="noStrike" kern="1200" cap="none" spc="0" normalizeH="0" baseline="0" noProof="0" dirty="0">
                <a:ln>
                  <a:noFill/>
                </a:ln>
                <a:solidFill>
                  <a:srgbClr val="00549F"/>
                </a:solidFill>
                <a:effectLst/>
                <a:uLnTx/>
                <a:uFillTx/>
                <a:latin typeface="黑体" panose="02010609060101010101" pitchFamily="49" charset="-122"/>
                <a:ea typeface="黑体" panose="02010609060101010101" pitchFamily="49" charset="-122"/>
                <a:cs typeface="+mn-cs"/>
              </a:rPr>
              <a:t>参考资料</a:t>
            </a:r>
          </a:p>
        </p:txBody>
      </p:sp>
      <p:sp>
        <p:nvSpPr>
          <p:cNvPr id="2" name="文本框 1">
            <a:extLst>
              <a:ext uri="{FF2B5EF4-FFF2-40B4-BE49-F238E27FC236}">
                <a16:creationId xmlns:a16="http://schemas.microsoft.com/office/drawing/2014/main" id="{5BF3B50F-31A5-4181-AEB7-3FF14A7F2204}"/>
              </a:ext>
            </a:extLst>
          </p:cNvPr>
          <p:cNvSpPr txBox="1"/>
          <p:nvPr/>
        </p:nvSpPr>
        <p:spPr>
          <a:xfrm>
            <a:off x="391494" y="1772816"/>
            <a:ext cx="8361011" cy="2400657"/>
          </a:xfrm>
          <a:prstGeom prst="rect">
            <a:avLst/>
          </a:prstGeom>
          <a:noFill/>
        </p:spPr>
        <p:txBody>
          <a:bodyPr wrap="square" rtlCol="0">
            <a:spAutoFit/>
          </a:bodyPr>
          <a:lstStyle/>
          <a:p>
            <a:pPr>
              <a:spcBef>
                <a:spcPts val="600"/>
              </a:spcBef>
              <a:spcAft>
                <a:spcPts val="600"/>
              </a:spcAft>
            </a:pP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昇腾开发者社区 文档</a:t>
            </a:r>
            <a:endParaRPr lang="en-US" altLang="zh-CN" sz="2400" dirty="0">
              <a:latin typeface="微软雅黑" panose="020B0503020204020204" pitchFamily="34" charset="-122"/>
              <a:ea typeface="微软雅黑" panose="020B0503020204020204" pitchFamily="34" charset="-122"/>
            </a:endParaRPr>
          </a:p>
          <a:p>
            <a:pPr>
              <a:spcBef>
                <a:spcPts val="600"/>
              </a:spcBef>
              <a:spcAft>
                <a:spcPts val="600"/>
              </a:spcAft>
            </a:pPr>
            <a:r>
              <a:rPr lang="en-US" altLang="zh-CN" sz="2400" dirty="0">
                <a:latin typeface="微软雅黑" panose="020B0503020204020204" pitchFamily="34" charset="-122"/>
                <a:ea typeface="微软雅黑" panose="020B0503020204020204" pitchFamily="34" charset="-122"/>
              </a:rPr>
              <a:t>2.Huawei </a:t>
            </a:r>
            <a:r>
              <a:rPr lang="en-US" altLang="zh-CN" sz="2400" dirty="0" err="1">
                <a:latin typeface="微软雅黑" panose="020B0503020204020204" pitchFamily="34" charset="-122"/>
                <a:ea typeface="微软雅黑" panose="020B0503020204020204" pitchFamily="34" charset="-122"/>
              </a:rPr>
              <a:t>Hotchips</a:t>
            </a:r>
            <a:r>
              <a:rPr lang="en-US" altLang="zh-CN" sz="2400" dirty="0">
                <a:latin typeface="微软雅黑" panose="020B0503020204020204" pitchFamily="34" charset="-122"/>
                <a:ea typeface="微软雅黑" panose="020B0503020204020204" pitchFamily="34" charset="-122"/>
              </a:rPr>
              <a:t> 31:DaVinci: A Scalable Architecture for Neural Network Computing</a:t>
            </a:r>
          </a:p>
          <a:p>
            <a:pPr>
              <a:spcBef>
                <a:spcPts val="600"/>
              </a:spcBef>
              <a:spcAft>
                <a:spcPts val="600"/>
              </a:spcAft>
            </a:pPr>
            <a:r>
              <a:rPr lang="en-US" altLang="zh-CN" sz="2400" dirty="0">
                <a:latin typeface="微软雅黑" panose="020B0503020204020204" pitchFamily="34" charset="-122"/>
                <a:ea typeface="微软雅黑" panose="020B0503020204020204" pitchFamily="34" charset="-122"/>
              </a:rPr>
              <a:t>3.</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AI</a:t>
            </a:r>
            <a:r>
              <a:rPr lang="zh-CN" altLang="en-US" sz="2400" dirty="0">
                <a:latin typeface="微软雅黑" panose="020B0503020204020204" pitchFamily="34" charset="-122"/>
                <a:ea typeface="微软雅黑" panose="020B0503020204020204" pitchFamily="34" charset="-122"/>
              </a:rPr>
              <a:t>芯片：高性能卷积计算中的数据复用 </a:t>
            </a:r>
            <a:r>
              <a:rPr lang="en-US" altLang="zh-CN" sz="2400">
                <a:latin typeface="微软雅黑" panose="020B0503020204020204" pitchFamily="34" charset="-122"/>
                <a:ea typeface="微软雅黑" panose="020B0503020204020204" pitchFamily="34" charset="-122"/>
              </a:rPr>
              <a:t>by </a:t>
            </a:r>
            <a:r>
              <a:rPr lang="zh-CN" altLang="en-US" sz="2400">
                <a:latin typeface="微软雅黑" panose="020B0503020204020204" pitchFamily="34" charset="-122"/>
                <a:ea typeface="微软雅黑" panose="020B0503020204020204" pitchFamily="34" charset="-122"/>
              </a:rPr>
              <a:t>海风</a:t>
            </a:r>
            <a:endParaRPr lang="en-US" altLang="zh-CN" sz="2400" dirty="0">
              <a:latin typeface="微软雅黑" panose="020B0503020204020204" pitchFamily="34" charset="-122"/>
              <a:ea typeface="微软雅黑" panose="020B0503020204020204" pitchFamily="34" charset="-122"/>
            </a:endParaRPr>
          </a:p>
          <a:p>
            <a:pPr>
              <a:spcBef>
                <a:spcPts val="600"/>
              </a:spcBef>
              <a:spcAft>
                <a:spcPts val="600"/>
              </a:spcAft>
            </a:pPr>
            <a:r>
              <a:rPr lang="en-US" altLang="zh-CN" sz="2400" dirty="0">
                <a:latin typeface="微软雅黑" panose="020B0503020204020204" pitchFamily="34" charset="-122"/>
                <a:ea typeface="微软雅黑" panose="020B0503020204020204" pitchFamily="34" charset="-122"/>
              </a:rPr>
              <a:t>4. Company DLA Survey by</a:t>
            </a: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Wenzhao</a:t>
            </a:r>
          </a:p>
        </p:txBody>
      </p:sp>
    </p:spTree>
    <p:extLst>
      <p:ext uri="{BB962C8B-B14F-4D97-AF65-F5344CB8AC3E}">
        <p14:creationId xmlns:p14="http://schemas.microsoft.com/office/powerpoint/2010/main" val="31006022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timg - 副本.jpg"/>
          <p:cNvPicPr>
            <a:picLocks noChangeAspect="1"/>
          </p:cNvPicPr>
          <p:nvPr/>
        </p:nvPicPr>
        <p:blipFill>
          <a:blip r:embed="rId2"/>
          <a:stretch>
            <a:fillRect/>
          </a:stretch>
        </p:blipFill>
        <p:spPr>
          <a:xfrm>
            <a:off x="6215074" y="5715016"/>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42</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sp>
        <p:nvSpPr>
          <p:cNvPr id="6" name="标题 5">
            <a:extLst>
              <a:ext uri="{FF2B5EF4-FFF2-40B4-BE49-F238E27FC236}">
                <a16:creationId xmlns:a16="http://schemas.microsoft.com/office/drawing/2014/main" id="{F6E5984A-E0ED-46E7-B9E0-F74D54163008}"/>
              </a:ext>
            </a:extLst>
          </p:cNvPr>
          <p:cNvSpPr>
            <a:spLocks noGrp="1"/>
          </p:cNvSpPr>
          <p:nvPr>
            <p:ph type="title"/>
          </p:nvPr>
        </p:nvSpPr>
        <p:spPr>
          <a:xfrm>
            <a:off x="2857488" y="2714620"/>
            <a:ext cx="3571900" cy="1000132"/>
          </a:xfrm>
        </p:spPr>
        <p:txBody>
          <a:bodyPr/>
          <a:lstStyle/>
          <a:p>
            <a:r>
              <a:rPr lang="en-US" altLang="zh-CN" sz="5400" dirty="0"/>
              <a:t>Thank you</a:t>
            </a:r>
            <a:r>
              <a:rPr lang="zh-CN" altLang="en-US" sz="5400" dirty="0"/>
              <a:t>！</a:t>
            </a:r>
          </a:p>
        </p:txBody>
      </p:sp>
      <p:pic>
        <p:nvPicPr>
          <p:cNvPr id="7" name="图片 6" descr="6.jpg"/>
          <p:cNvPicPr>
            <a:picLocks noChangeAspect="1"/>
          </p:cNvPicPr>
          <p:nvPr/>
        </p:nvPicPr>
        <p:blipFill>
          <a:blip r:embed="rId3" cstate="print"/>
          <a:stretch>
            <a:fillRect/>
          </a:stretch>
        </p:blipFill>
        <p:spPr>
          <a:xfrm>
            <a:off x="8572528" y="6357958"/>
            <a:ext cx="400043" cy="389158"/>
          </a:xfrm>
          <a:prstGeom prst="rect">
            <a:avLst/>
          </a:prstGeom>
        </p:spPr>
      </p:pic>
    </p:spTree>
    <p:extLst>
      <p:ext uri="{BB962C8B-B14F-4D97-AF65-F5344CB8AC3E}">
        <p14:creationId xmlns:p14="http://schemas.microsoft.com/office/powerpoint/2010/main" val="2258845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4098" name="Picture 2"/>
          <p:cNvPicPr>
            <a:picLocks noChangeAspect="1" noChangeArrowheads="1"/>
          </p:cNvPicPr>
          <p:nvPr/>
        </p:nvPicPr>
        <p:blipFill>
          <a:blip r:embed="rId3"/>
          <a:srcRect/>
          <a:stretch>
            <a:fillRect/>
          </a:stretch>
        </p:blipFill>
        <p:spPr bwMode="auto">
          <a:xfrm>
            <a:off x="142844" y="1357298"/>
            <a:ext cx="8828012" cy="5043501"/>
          </a:xfrm>
          <a:prstGeom prst="rect">
            <a:avLst/>
          </a:prstGeom>
          <a:noFill/>
          <a:ln w="9525">
            <a:noFill/>
            <a:miter lim="800000"/>
            <a:headEnd/>
            <a:tailEnd/>
          </a:ln>
          <a:effectLst/>
        </p:spPr>
      </p:pic>
      <p:pic>
        <p:nvPicPr>
          <p:cNvPr id="8" name="图片 7" descr="6.jpg"/>
          <p:cNvPicPr>
            <a:picLocks noChangeAspect="1"/>
          </p:cNvPicPr>
          <p:nvPr/>
        </p:nvPicPr>
        <p:blipFill>
          <a:blip r:embed="rId4" cstate="print"/>
          <a:stretch>
            <a:fillRect/>
          </a:stretch>
        </p:blipFill>
        <p:spPr>
          <a:xfrm>
            <a:off x="8572528" y="6357958"/>
            <a:ext cx="400043" cy="389158"/>
          </a:xfrm>
          <a:prstGeom prst="rect">
            <a:avLst/>
          </a:prstGeom>
        </p:spPr>
      </p:pic>
      <p:sp>
        <p:nvSpPr>
          <p:cNvPr id="7" name="TextBox 6"/>
          <p:cNvSpPr txBox="1"/>
          <p:nvPr/>
        </p:nvSpPr>
        <p:spPr>
          <a:xfrm>
            <a:off x="285720" y="214290"/>
            <a:ext cx="3000396" cy="646331"/>
          </a:xfrm>
          <a:prstGeom prst="rect">
            <a:avLst/>
          </a:prstGeom>
          <a:noFill/>
        </p:spPr>
        <p:txBody>
          <a:bodyPr wrap="square" rtlCol="0">
            <a:spAutoFit/>
          </a:bodyPr>
          <a:lstStyle/>
          <a:p>
            <a:r>
              <a:rPr lang="en-US" altLang="zh-CN" sz="3600" b="1" dirty="0">
                <a:solidFill>
                  <a:schemeClr val="accent1"/>
                </a:solidFill>
                <a:latin typeface="+mj-ea"/>
                <a:ea typeface="+mj-ea"/>
              </a:rPr>
              <a:t>Background</a:t>
            </a:r>
            <a:endParaRPr lang="zh-CN" altLang="en-US" sz="3600" b="1" dirty="0">
              <a:solidFill>
                <a:schemeClr val="accent1"/>
              </a:solidFill>
              <a:latin typeface="+mj-ea"/>
              <a:ea typeface="+mj-ea"/>
            </a:endParaRPr>
          </a:p>
        </p:txBody>
      </p:sp>
    </p:spTree>
    <p:extLst>
      <p:ext uri="{BB962C8B-B14F-4D97-AF65-F5344CB8AC3E}">
        <p14:creationId xmlns:p14="http://schemas.microsoft.com/office/powerpoint/2010/main" val="1989169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pic>
        <p:nvPicPr>
          <p:cNvPr id="5122" name="Picture 2"/>
          <p:cNvPicPr>
            <a:picLocks noChangeAspect="1" noChangeArrowheads="1"/>
          </p:cNvPicPr>
          <p:nvPr/>
        </p:nvPicPr>
        <p:blipFill>
          <a:blip r:embed="rId3"/>
          <a:srcRect/>
          <a:stretch>
            <a:fillRect/>
          </a:stretch>
        </p:blipFill>
        <p:spPr bwMode="auto">
          <a:xfrm>
            <a:off x="500034" y="1186116"/>
            <a:ext cx="8215370" cy="5671884"/>
          </a:xfrm>
          <a:prstGeom prst="rect">
            <a:avLst/>
          </a:prstGeom>
          <a:noFill/>
          <a:ln w="9525">
            <a:noFill/>
            <a:miter lim="800000"/>
            <a:headEnd/>
            <a:tailEnd/>
          </a:ln>
          <a:effectLst/>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6</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4" cstate="print"/>
          <a:stretch>
            <a:fillRect/>
          </a:stretch>
        </p:blipFill>
        <p:spPr>
          <a:xfrm>
            <a:off x="8572528" y="6357958"/>
            <a:ext cx="400043" cy="389158"/>
          </a:xfrm>
          <a:prstGeom prst="rect">
            <a:avLst/>
          </a:prstGeom>
        </p:spPr>
      </p:pic>
      <p:sp>
        <p:nvSpPr>
          <p:cNvPr id="7" name="TextBox 6"/>
          <p:cNvSpPr txBox="1"/>
          <p:nvPr/>
        </p:nvSpPr>
        <p:spPr>
          <a:xfrm>
            <a:off x="0" y="3571876"/>
            <a:ext cx="2000264" cy="707886"/>
          </a:xfrm>
          <a:prstGeom prst="rect">
            <a:avLst/>
          </a:prstGeom>
          <a:noFill/>
        </p:spPr>
        <p:txBody>
          <a:bodyPr wrap="square" rtlCol="0">
            <a:spAutoFit/>
          </a:bodyPr>
          <a:lstStyle/>
          <a:p>
            <a:r>
              <a:rPr lang="zh-CN" altLang="en-US" dirty="0">
                <a:latin typeface="+mn-ea"/>
                <a:ea typeface="+mn-ea"/>
              </a:rPr>
              <a:t>总之，就是要提高计算密度。</a:t>
            </a:r>
          </a:p>
        </p:txBody>
      </p:sp>
      <p:sp>
        <p:nvSpPr>
          <p:cNvPr id="9" name="TextBox 8"/>
          <p:cNvSpPr txBox="1"/>
          <p:nvPr/>
        </p:nvSpPr>
        <p:spPr>
          <a:xfrm>
            <a:off x="285720" y="214290"/>
            <a:ext cx="3000396" cy="646331"/>
          </a:xfrm>
          <a:prstGeom prst="rect">
            <a:avLst/>
          </a:prstGeom>
          <a:noFill/>
        </p:spPr>
        <p:txBody>
          <a:bodyPr wrap="square" rtlCol="0">
            <a:spAutoFit/>
          </a:bodyPr>
          <a:lstStyle/>
          <a:p>
            <a:r>
              <a:rPr lang="en-US" altLang="zh-CN" sz="3600" b="1" dirty="0">
                <a:solidFill>
                  <a:schemeClr val="accent1"/>
                </a:solidFill>
                <a:latin typeface="+mj-ea"/>
                <a:ea typeface="+mj-ea"/>
              </a:rPr>
              <a:t>Background</a:t>
            </a:r>
            <a:endParaRPr lang="zh-CN" altLang="en-US" sz="3600" b="1" dirty="0">
              <a:solidFill>
                <a:schemeClr val="accent1"/>
              </a:solidFill>
              <a:latin typeface="+mj-ea"/>
              <a:ea typeface="+mj-ea"/>
            </a:endParaRPr>
          </a:p>
        </p:txBody>
      </p:sp>
    </p:spTree>
    <p:extLst>
      <p:ext uri="{BB962C8B-B14F-4D97-AF65-F5344CB8AC3E}">
        <p14:creationId xmlns:p14="http://schemas.microsoft.com/office/powerpoint/2010/main" val="198916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pic>
        <p:nvPicPr>
          <p:cNvPr id="6146" name="Picture 2"/>
          <p:cNvPicPr>
            <a:picLocks noChangeAspect="1" noChangeArrowheads="1"/>
          </p:cNvPicPr>
          <p:nvPr/>
        </p:nvPicPr>
        <p:blipFill>
          <a:blip r:embed="rId4"/>
          <a:srcRect/>
          <a:stretch>
            <a:fillRect/>
          </a:stretch>
        </p:blipFill>
        <p:spPr bwMode="auto">
          <a:xfrm>
            <a:off x="571472" y="1285860"/>
            <a:ext cx="8042125" cy="5273656"/>
          </a:xfrm>
          <a:prstGeom prst="rect">
            <a:avLst/>
          </a:prstGeom>
          <a:noFill/>
          <a:ln w="9525">
            <a:noFill/>
            <a:miter lim="800000"/>
            <a:headEnd/>
            <a:tailEnd/>
          </a:ln>
          <a:effectLst/>
        </p:spPr>
      </p:pic>
      <p:sp>
        <p:nvSpPr>
          <p:cNvPr id="7" name="TextBox 6"/>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spTree>
    <p:extLst>
      <p:ext uri="{BB962C8B-B14F-4D97-AF65-F5344CB8AC3E}">
        <p14:creationId xmlns:p14="http://schemas.microsoft.com/office/powerpoint/2010/main" val="198916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8</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pic>
        <p:nvPicPr>
          <p:cNvPr id="7170" name="Picture 2"/>
          <p:cNvPicPr>
            <a:picLocks noChangeAspect="1" noChangeArrowheads="1"/>
          </p:cNvPicPr>
          <p:nvPr/>
        </p:nvPicPr>
        <p:blipFill>
          <a:blip r:embed="rId4"/>
          <a:srcRect/>
          <a:stretch>
            <a:fillRect/>
          </a:stretch>
        </p:blipFill>
        <p:spPr bwMode="auto">
          <a:xfrm>
            <a:off x="0" y="1428736"/>
            <a:ext cx="8929718" cy="3746735"/>
          </a:xfrm>
          <a:prstGeom prst="rect">
            <a:avLst/>
          </a:prstGeom>
          <a:noFill/>
          <a:ln w="9525">
            <a:noFill/>
            <a:miter lim="800000"/>
            <a:headEnd/>
            <a:tailEnd/>
          </a:ln>
          <a:effectLst/>
        </p:spPr>
      </p:pic>
      <p:sp>
        <p:nvSpPr>
          <p:cNvPr id="7" name="矩形 6"/>
          <p:cNvSpPr/>
          <p:nvPr/>
        </p:nvSpPr>
        <p:spPr>
          <a:xfrm>
            <a:off x="1142976" y="5500702"/>
            <a:ext cx="6786610" cy="707886"/>
          </a:xfrm>
          <a:prstGeom prst="rect">
            <a:avLst/>
          </a:prstGeom>
        </p:spPr>
        <p:txBody>
          <a:bodyPr wrap="square">
            <a:spAutoFit/>
          </a:bodyPr>
          <a:lstStyle/>
          <a:p>
            <a:pPr indent="457200"/>
            <a:r>
              <a:rPr lang="zh-CN" altLang="en-US" dirty="0">
                <a:latin typeface="+mn-ea"/>
                <a:ea typeface="+mn-ea"/>
              </a:rPr>
              <a:t>最下方是控制通路，指令经</a:t>
            </a:r>
            <a:r>
              <a:rPr lang="en-US" altLang="zh-CN" dirty="0">
                <a:latin typeface="+mn-ea"/>
                <a:ea typeface="+mn-ea"/>
              </a:rPr>
              <a:t>I Cache</a:t>
            </a:r>
            <a:r>
              <a:rPr lang="zh-CN" altLang="en-US" dirty="0">
                <a:latin typeface="+mn-ea"/>
                <a:ea typeface="+mn-ea"/>
              </a:rPr>
              <a:t>取得后，译码分发到</a:t>
            </a:r>
            <a:r>
              <a:rPr lang="en-US" altLang="zh-CN" dirty="0">
                <a:latin typeface="+mn-ea"/>
                <a:ea typeface="+mn-ea"/>
              </a:rPr>
              <a:t>Cube</a:t>
            </a:r>
            <a:r>
              <a:rPr lang="zh-CN" altLang="en-US" dirty="0">
                <a:latin typeface="+mn-ea"/>
                <a:ea typeface="+mn-ea"/>
              </a:rPr>
              <a:t>，</a:t>
            </a:r>
            <a:r>
              <a:rPr lang="en-US" altLang="zh-CN" dirty="0">
                <a:latin typeface="+mn-ea"/>
                <a:ea typeface="+mn-ea"/>
              </a:rPr>
              <a:t>Vector</a:t>
            </a:r>
            <a:r>
              <a:rPr lang="zh-CN" altLang="en-US" dirty="0">
                <a:latin typeface="+mn-ea"/>
                <a:ea typeface="+mn-ea"/>
              </a:rPr>
              <a:t>和</a:t>
            </a:r>
            <a:r>
              <a:rPr lang="en-US" altLang="zh-CN" dirty="0">
                <a:latin typeface="+mn-ea"/>
                <a:ea typeface="+mn-ea"/>
              </a:rPr>
              <a:t>MTE</a:t>
            </a:r>
            <a:r>
              <a:rPr lang="zh-CN" altLang="en-US" dirty="0">
                <a:latin typeface="+mn-ea"/>
                <a:ea typeface="+mn-ea"/>
              </a:rPr>
              <a:t>三个单元中进行对应的运算。</a:t>
            </a:r>
          </a:p>
        </p:txBody>
      </p:sp>
    </p:spTree>
    <p:extLst>
      <p:ext uri="{BB962C8B-B14F-4D97-AF65-F5344CB8AC3E}">
        <p14:creationId xmlns:p14="http://schemas.microsoft.com/office/powerpoint/2010/main" val="19891698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timg - 副本.jpg"/>
          <p:cNvPicPr>
            <a:picLocks noChangeAspect="1"/>
          </p:cNvPicPr>
          <p:nvPr/>
        </p:nvPicPr>
        <p:blipFill>
          <a:blip r:embed="rId2"/>
          <a:stretch>
            <a:fillRect/>
          </a:stretch>
        </p:blipFill>
        <p:spPr>
          <a:xfrm>
            <a:off x="6286512" y="5643578"/>
            <a:ext cx="2730500" cy="1003300"/>
          </a:xfrm>
          <a:prstGeom prst="rect">
            <a:avLst/>
          </a:prstGeom>
        </p:spPr>
      </p:pic>
      <p:sp>
        <p:nvSpPr>
          <p:cNvPr id="4" name="灯片编号占位符 3"/>
          <p:cNvSpPr>
            <a:spLocks noGrp="1"/>
          </p:cNvSpPr>
          <p:nvPr>
            <p:ph type="sldNum" sz="quarter" idx="11"/>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371157-B6BF-4AAF-AEB4-83CAC59A8907}" type="slidenum">
              <a:rPr kumimoji="0" lang="de-DE" sz="1400" b="0" i="0" u="none" strike="noStrike" kern="1200" cap="none" spc="0" normalizeH="0" baseline="0" noProof="0" smtClean="0">
                <a:ln>
                  <a:noFill/>
                </a:ln>
                <a:solidFill>
                  <a:prstClr val="white"/>
                </a:solidFill>
                <a:effectLst/>
                <a:uLnTx/>
                <a:uFillTx/>
                <a:latin typeface="Arial" charset="0"/>
                <a:ea typeface="ヒラギノ角ゴ Pro W3" pitchFamily="1"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9</a:t>
            </a:fld>
            <a:endParaRPr kumimoji="0" lang="de-DE" sz="1400" b="0" i="0" u="none" strike="noStrike" kern="1200" cap="none" spc="0" normalizeH="0" baseline="0" noProof="0">
              <a:ln>
                <a:noFill/>
              </a:ln>
              <a:solidFill>
                <a:srgbClr val="D3D9DD"/>
              </a:solidFill>
              <a:effectLst/>
              <a:uLnTx/>
              <a:uFillTx/>
              <a:latin typeface="Arial" charset="0"/>
              <a:ea typeface="ヒラギノ角ゴ Pro W3" pitchFamily="1" charset="-128"/>
              <a:cs typeface="+mn-cs"/>
            </a:endParaRPr>
          </a:p>
        </p:txBody>
      </p:sp>
      <p:pic>
        <p:nvPicPr>
          <p:cNvPr id="8" name="图片 7" descr="6.jpg"/>
          <p:cNvPicPr>
            <a:picLocks noChangeAspect="1"/>
          </p:cNvPicPr>
          <p:nvPr/>
        </p:nvPicPr>
        <p:blipFill>
          <a:blip r:embed="rId3" cstate="print"/>
          <a:stretch>
            <a:fillRect/>
          </a:stretch>
        </p:blipFill>
        <p:spPr>
          <a:xfrm>
            <a:off x="8572528" y="6357958"/>
            <a:ext cx="400043" cy="389158"/>
          </a:xfrm>
          <a:prstGeom prst="rect">
            <a:avLst/>
          </a:prstGeom>
        </p:spPr>
      </p:pic>
      <p:sp>
        <p:nvSpPr>
          <p:cNvPr id="5" name="TextBox 4"/>
          <p:cNvSpPr txBox="1"/>
          <p:nvPr/>
        </p:nvSpPr>
        <p:spPr>
          <a:xfrm>
            <a:off x="285720" y="214290"/>
            <a:ext cx="3000396" cy="646331"/>
          </a:xfrm>
          <a:prstGeom prst="rect">
            <a:avLst/>
          </a:prstGeom>
          <a:noFill/>
        </p:spPr>
        <p:txBody>
          <a:bodyPr wrap="square" rtlCol="0">
            <a:spAutoFit/>
          </a:bodyPr>
          <a:lstStyle/>
          <a:p>
            <a:r>
              <a:rPr lang="en-US" altLang="zh-CN" sz="3600" b="1" dirty="0" err="1">
                <a:solidFill>
                  <a:schemeClr val="accent1"/>
                </a:solidFill>
                <a:latin typeface="+mj-ea"/>
                <a:ea typeface="+mj-ea"/>
              </a:rPr>
              <a:t>Davinci</a:t>
            </a:r>
            <a:r>
              <a:rPr lang="en-US" altLang="zh-CN" sz="3600" b="1" dirty="0">
                <a:solidFill>
                  <a:schemeClr val="accent1"/>
                </a:solidFill>
                <a:latin typeface="+mj-ea"/>
                <a:ea typeface="+mj-ea"/>
              </a:rPr>
              <a:t> Arch</a:t>
            </a:r>
            <a:endParaRPr lang="zh-CN" altLang="en-US" sz="3600" b="1" dirty="0">
              <a:solidFill>
                <a:schemeClr val="accent1"/>
              </a:solidFill>
              <a:latin typeface="+mj-ea"/>
              <a:ea typeface="+mj-ea"/>
            </a:endParaRPr>
          </a:p>
        </p:txBody>
      </p:sp>
      <p:pic>
        <p:nvPicPr>
          <p:cNvPr id="7170" name="Picture 2"/>
          <p:cNvPicPr>
            <a:picLocks noChangeAspect="1" noChangeArrowheads="1"/>
          </p:cNvPicPr>
          <p:nvPr/>
        </p:nvPicPr>
        <p:blipFill>
          <a:blip r:embed="rId4"/>
          <a:srcRect/>
          <a:stretch>
            <a:fillRect/>
          </a:stretch>
        </p:blipFill>
        <p:spPr bwMode="auto">
          <a:xfrm>
            <a:off x="0" y="1428736"/>
            <a:ext cx="8929718" cy="3746735"/>
          </a:xfrm>
          <a:prstGeom prst="rect">
            <a:avLst/>
          </a:prstGeom>
          <a:noFill/>
          <a:ln w="9525">
            <a:noFill/>
            <a:miter lim="800000"/>
            <a:headEnd/>
            <a:tailEnd/>
          </a:ln>
          <a:effectLst/>
        </p:spPr>
      </p:pic>
      <p:sp>
        <p:nvSpPr>
          <p:cNvPr id="7" name="矩形 6"/>
          <p:cNvSpPr/>
          <p:nvPr/>
        </p:nvSpPr>
        <p:spPr>
          <a:xfrm>
            <a:off x="1142976" y="5357826"/>
            <a:ext cx="6786610" cy="1015663"/>
          </a:xfrm>
          <a:prstGeom prst="rect">
            <a:avLst/>
          </a:prstGeom>
        </p:spPr>
        <p:txBody>
          <a:bodyPr wrap="square">
            <a:spAutoFit/>
          </a:bodyPr>
          <a:lstStyle/>
          <a:p>
            <a:pPr indent="457200"/>
            <a:r>
              <a:rPr lang="zh-CN" altLang="en-US" dirty="0">
                <a:latin typeface="+mn-ea"/>
                <a:ea typeface="+mn-ea"/>
              </a:rPr>
              <a:t>矩阵乘是</a:t>
            </a:r>
            <a:r>
              <a:rPr lang="en-US" altLang="zh-CN" dirty="0">
                <a:latin typeface="+mn-ea"/>
                <a:ea typeface="+mn-ea"/>
              </a:rPr>
              <a:t>AI</a:t>
            </a:r>
            <a:r>
              <a:rPr lang="zh-CN" altLang="en-US" dirty="0">
                <a:latin typeface="+mn-ea"/>
                <a:ea typeface="+mn-ea"/>
              </a:rPr>
              <a:t>计算的核心，这部分运算由</a:t>
            </a:r>
            <a:r>
              <a:rPr lang="en-US" altLang="zh-CN" dirty="0">
                <a:latin typeface="+mn-ea"/>
                <a:ea typeface="+mn-ea"/>
              </a:rPr>
              <a:t>3D Cube</a:t>
            </a:r>
            <a:r>
              <a:rPr lang="zh-CN" altLang="en-US" dirty="0">
                <a:latin typeface="+mn-ea"/>
                <a:ea typeface="+mn-ea"/>
              </a:rPr>
              <a:t>完成，</a:t>
            </a:r>
            <a:r>
              <a:rPr lang="en-US" altLang="zh-CN" dirty="0">
                <a:latin typeface="+mn-ea"/>
                <a:ea typeface="+mn-ea"/>
              </a:rPr>
              <a:t>Buffer L0A</a:t>
            </a:r>
            <a:r>
              <a:rPr lang="zh-CN" altLang="en-US" dirty="0">
                <a:latin typeface="+mn-ea"/>
                <a:ea typeface="+mn-ea"/>
              </a:rPr>
              <a:t>、</a:t>
            </a:r>
            <a:r>
              <a:rPr lang="en-US" altLang="zh-CN" dirty="0">
                <a:latin typeface="+mn-ea"/>
                <a:ea typeface="+mn-ea"/>
              </a:rPr>
              <a:t>L0B</a:t>
            </a:r>
            <a:r>
              <a:rPr lang="zh-CN" altLang="en-US" dirty="0">
                <a:latin typeface="+mn-ea"/>
                <a:ea typeface="+mn-ea"/>
              </a:rPr>
              <a:t>、</a:t>
            </a:r>
            <a:r>
              <a:rPr lang="en-US" altLang="zh-CN" dirty="0">
                <a:latin typeface="+mn-ea"/>
                <a:ea typeface="+mn-ea"/>
              </a:rPr>
              <a:t>L0C</a:t>
            </a:r>
            <a:r>
              <a:rPr lang="zh-CN" altLang="en-US" dirty="0">
                <a:latin typeface="+mn-ea"/>
                <a:ea typeface="+mn-ea"/>
              </a:rPr>
              <a:t>则用于存储输入矩阵和输出矩阵数据，负责向</a:t>
            </a:r>
            <a:r>
              <a:rPr lang="en-US" altLang="zh-CN" dirty="0">
                <a:latin typeface="+mn-ea"/>
                <a:ea typeface="+mn-ea"/>
              </a:rPr>
              <a:t>Cube</a:t>
            </a:r>
            <a:r>
              <a:rPr lang="zh-CN" altLang="en-US" dirty="0">
                <a:latin typeface="+mn-ea"/>
                <a:ea typeface="+mn-ea"/>
              </a:rPr>
              <a:t>计算单元输送数据和存放计算结果。 </a:t>
            </a:r>
          </a:p>
        </p:txBody>
      </p:sp>
    </p:spTree>
    <p:extLst>
      <p:ext uri="{BB962C8B-B14F-4D97-AF65-F5344CB8AC3E}">
        <p14:creationId xmlns:p14="http://schemas.microsoft.com/office/powerpoint/2010/main" val="1989169846"/>
      </p:ext>
    </p:extLst>
  </p:cSld>
  <p:clrMapOvr>
    <a:masterClrMapping/>
  </p:clrMapOvr>
</p:sld>
</file>

<file path=ppt/theme/theme1.xml><?xml version="1.0" encoding="utf-8"?>
<a:theme xmlns:a="http://schemas.openxmlformats.org/drawingml/2006/main" name="BCRC PPT模板">
  <a:themeElements>
    <a:clrScheme name="RWTH">
      <a:dk1>
        <a:sysClr val="windowText" lastClr="000000"/>
      </a:dk1>
      <a:lt1>
        <a:sysClr val="window" lastClr="FFFFFF"/>
      </a:lt1>
      <a:dk2>
        <a:srgbClr val="00549F"/>
      </a:dk2>
      <a:lt2>
        <a:srgbClr val="EEECE1"/>
      </a:lt2>
      <a:accent1>
        <a:srgbClr val="00549F"/>
      </a:accent1>
      <a:accent2>
        <a:srgbClr val="C0504D"/>
      </a:accent2>
      <a:accent3>
        <a:srgbClr val="9BBB59"/>
      </a:accent3>
      <a:accent4>
        <a:srgbClr val="8064A2"/>
      </a:accent4>
      <a:accent5>
        <a:srgbClr val="8EBAE5"/>
      </a:accent5>
      <a:accent6>
        <a:srgbClr val="F79646"/>
      </a:accent6>
      <a:hlink>
        <a:srgbClr val="0000FF"/>
      </a:hlink>
      <a:folHlink>
        <a:srgbClr val="80008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charset="0"/>
            <a:ea typeface="ヒラギノ角ゴ Pro W3" pitchFamily="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charset="0"/>
            <a:ea typeface="ヒラギノ角ゴ Pro W3" pitchFamily="1" charset="-128"/>
          </a:defRPr>
        </a:defPPr>
      </a:lstStyle>
    </a:lnDef>
  </a:objectDefaults>
  <a:extraClrSchemeLst>
    <a:extraClrScheme>
      <a:clrScheme name="Larissa-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rissa-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rissa-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rissa-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rissa-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rissa-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rissa-Desig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rissa-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rissa-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rissa-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rissa-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rissa-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DU2.potx" id="{BBAFD282-3202-417A-ABCB-2489C4086253}" vid="{CA5BB3BE-77C5-4B08-9C5C-1EDB9789F3F8}"/>
    </a:ext>
  </a:ext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FDU2</Template>
  <TotalTime>15320</TotalTime>
  <Words>1406</Words>
  <Application>Microsoft Office PowerPoint</Application>
  <PresentationFormat>全屏显示(4:3)</PresentationFormat>
  <Paragraphs>149</Paragraphs>
  <Slides>42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ヒラギノ角ゴ Pro W3</vt:lpstr>
      <vt:lpstr>黑体</vt:lpstr>
      <vt:lpstr>微软雅黑</vt:lpstr>
      <vt:lpstr>Arial</vt:lpstr>
      <vt:lpstr>Times New Roman</vt:lpstr>
      <vt:lpstr>Wingdings</vt:lpstr>
      <vt:lpstr>BCRC 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Multi-channel Neural Recording System</dc:title>
  <dc:creator>Yu Wang</dc:creator>
  <cp:lastModifiedBy>xie wenzhao</cp:lastModifiedBy>
  <cp:revision>1099</cp:revision>
  <dcterms:created xsi:type="dcterms:W3CDTF">2016-12-26T10:45:22Z</dcterms:created>
  <dcterms:modified xsi:type="dcterms:W3CDTF">2019-09-04T18:37:22Z</dcterms:modified>
</cp:coreProperties>
</file>